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notesSlides/notesSlide16.xml" ContentType="application/vnd.openxmlformats-officedocument.presentationml.notes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ustom.xml" ContentType="application/vnd.openxmlformats-officedocument.custom-properties+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7" r:id="rId1"/>
  </p:sldMasterIdLst>
  <p:notesMasterIdLst>
    <p:notesMasterId r:id="rId23"/>
  </p:notesMasterIdLst>
  <p:handoutMasterIdLst>
    <p:handoutMasterId r:id="rId24"/>
  </p:handoutMasterIdLst>
  <p:sldIdLst>
    <p:sldId id="347" r:id="rId2"/>
    <p:sldId id="470" r:id="rId3"/>
    <p:sldId id="453" r:id="rId4"/>
    <p:sldId id="468" r:id="rId5"/>
    <p:sldId id="471" r:id="rId6"/>
    <p:sldId id="459" r:id="rId7"/>
    <p:sldId id="458" r:id="rId8"/>
    <p:sldId id="460" r:id="rId9"/>
    <p:sldId id="454" r:id="rId10"/>
    <p:sldId id="467" r:id="rId11"/>
    <p:sldId id="461" r:id="rId12"/>
    <p:sldId id="463" r:id="rId13"/>
    <p:sldId id="472" r:id="rId14"/>
    <p:sldId id="455" r:id="rId15"/>
    <p:sldId id="456" r:id="rId16"/>
    <p:sldId id="462" r:id="rId17"/>
    <p:sldId id="457" r:id="rId18"/>
    <p:sldId id="469" r:id="rId19"/>
    <p:sldId id="464" r:id="rId20"/>
    <p:sldId id="465" r:id="rId21"/>
    <p:sldId id="466" r:id="rId22"/>
  </p:sldIdLst>
  <p:sldSz cx="9144000" cy="6858000" type="screen4x3"/>
  <p:notesSz cx="6858000" cy="9144000"/>
  <p:defaultTextStyle>
    <a:defPPr>
      <a:defRPr lang="en-US"/>
    </a:defPPr>
    <a:lvl1pPr algn="l" rtl="0" fontAlgn="base">
      <a:spcBef>
        <a:spcPct val="0"/>
      </a:spcBef>
      <a:spcAft>
        <a:spcPct val="0"/>
      </a:spcAft>
      <a:defRPr sz="2000" kern="1200">
        <a:solidFill>
          <a:schemeClr val="tx1"/>
        </a:solidFill>
        <a:latin typeface="Comic Sans MS" pitchFamily="66" charset="0"/>
        <a:ea typeface="+mn-ea"/>
        <a:cs typeface="+mn-cs"/>
      </a:defRPr>
    </a:lvl1pPr>
    <a:lvl2pPr marL="457200" algn="l" rtl="0" fontAlgn="base">
      <a:spcBef>
        <a:spcPct val="0"/>
      </a:spcBef>
      <a:spcAft>
        <a:spcPct val="0"/>
      </a:spcAft>
      <a:defRPr sz="2000" kern="1200">
        <a:solidFill>
          <a:schemeClr val="tx1"/>
        </a:solidFill>
        <a:latin typeface="Comic Sans MS" pitchFamily="66" charset="0"/>
        <a:ea typeface="+mn-ea"/>
        <a:cs typeface="+mn-cs"/>
      </a:defRPr>
    </a:lvl2pPr>
    <a:lvl3pPr marL="914400" algn="l" rtl="0" fontAlgn="base">
      <a:spcBef>
        <a:spcPct val="0"/>
      </a:spcBef>
      <a:spcAft>
        <a:spcPct val="0"/>
      </a:spcAft>
      <a:defRPr sz="2000" kern="1200">
        <a:solidFill>
          <a:schemeClr val="tx1"/>
        </a:solidFill>
        <a:latin typeface="Comic Sans MS" pitchFamily="66" charset="0"/>
        <a:ea typeface="+mn-ea"/>
        <a:cs typeface="+mn-cs"/>
      </a:defRPr>
    </a:lvl3pPr>
    <a:lvl4pPr marL="1371600" algn="l" rtl="0" fontAlgn="base">
      <a:spcBef>
        <a:spcPct val="0"/>
      </a:spcBef>
      <a:spcAft>
        <a:spcPct val="0"/>
      </a:spcAft>
      <a:defRPr sz="2000" kern="1200">
        <a:solidFill>
          <a:schemeClr val="tx1"/>
        </a:solidFill>
        <a:latin typeface="Comic Sans MS" pitchFamily="66" charset="0"/>
        <a:ea typeface="+mn-ea"/>
        <a:cs typeface="+mn-cs"/>
      </a:defRPr>
    </a:lvl4pPr>
    <a:lvl5pPr marL="1828800" algn="l" rtl="0" fontAlgn="base">
      <a:spcBef>
        <a:spcPct val="0"/>
      </a:spcBef>
      <a:spcAft>
        <a:spcPct val="0"/>
      </a:spcAft>
      <a:defRPr sz="2000" kern="1200">
        <a:solidFill>
          <a:schemeClr val="tx1"/>
        </a:solidFill>
        <a:latin typeface="Comic Sans MS" pitchFamily="66" charset="0"/>
        <a:ea typeface="+mn-ea"/>
        <a:cs typeface="+mn-cs"/>
      </a:defRPr>
    </a:lvl5pPr>
    <a:lvl6pPr marL="2286000" algn="l" defTabSz="914400" rtl="0" eaLnBrk="1" latinLnBrk="0" hangingPunct="1">
      <a:defRPr sz="2000" kern="1200">
        <a:solidFill>
          <a:schemeClr val="tx1"/>
        </a:solidFill>
        <a:latin typeface="Comic Sans MS" pitchFamily="66" charset="0"/>
        <a:ea typeface="+mn-ea"/>
        <a:cs typeface="+mn-cs"/>
      </a:defRPr>
    </a:lvl6pPr>
    <a:lvl7pPr marL="2743200" algn="l" defTabSz="914400" rtl="0" eaLnBrk="1" latinLnBrk="0" hangingPunct="1">
      <a:defRPr sz="2000" kern="1200">
        <a:solidFill>
          <a:schemeClr val="tx1"/>
        </a:solidFill>
        <a:latin typeface="Comic Sans MS" pitchFamily="66" charset="0"/>
        <a:ea typeface="+mn-ea"/>
        <a:cs typeface="+mn-cs"/>
      </a:defRPr>
    </a:lvl7pPr>
    <a:lvl8pPr marL="3200400" algn="l" defTabSz="914400" rtl="0" eaLnBrk="1" latinLnBrk="0" hangingPunct="1">
      <a:defRPr sz="2000" kern="1200">
        <a:solidFill>
          <a:schemeClr val="tx1"/>
        </a:solidFill>
        <a:latin typeface="Comic Sans MS" pitchFamily="66" charset="0"/>
        <a:ea typeface="+mn-ea"/>
        <a:cs typeface="+mn-cs"/>
      </a:defRPr>
    </a:lvl8pPr>
    <a:lvl9pPr marL="3657600" algn="l" defTabSz="914400" rtl="0" eaLnBrk="1" latinLnBrk="0" hangingPunct="1">
      <a:defRPr sz="2000" kern="1200">
        <a:solidFill>
          <a:schemeClr val="tx1"/>
        </a:solidFill>
        <a:latin typeface="Comic Sans MS" pitchFamily="66"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00"/>
    <a:srgbClr val="00FF00"/>
    <a:srgbClr val="66FF99"/>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vertBarState="minimized">
    <p:restoredLeft sz="8532" autoAdjust="0"/>
    <p:restoredTop sz="78747" autoAdjust="0"/>
  </p:normalViewPr>
  <p:slideViewPr>
    <p:cSldViewPr>
      <p:cViewPr>
        <p:scale>
          <a:sx n="50" d="100"/>
          <a:sy n="50" d="100"/>
        </p:scale>
        <p:origin x="-2196" y="-84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7" d="100"/>
          <a:sy n="57" d="100"/>
        </p:scale>
        <p:origin x="-1782" y="-72"/>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704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a:lvl1pPr>
          </a:lstStyle>
          <a:p>
            <a:pPr>
              <a:defRPr/>
            </a:pPr>
            <a:endParaRPr lang="en-US"/>
          </a:p>
        </p:txBody>
      </p:sp>
      <p:sp>
        <p:nvSpPr>
          <p:cNvPr id="87043" name="Rectangle 3"/>
          <p:cNvSpPr>
            <a:spLocks noGrp="1" noChangeArrowheads="1"/>
          </p:cNvSpPr>
          <p:nvPr>
            <p:ph type="dt" sz="quarter"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lvl1pPr>
          </a:lstStyle>
          <a:p>
            <a:pPr>
              <a:defRPr/>
            </a:pPr>
            <a:endParaRPr lang="en-US"/>
          </a:p>
        </p:txBody>
      </p:sp>
      <p:sp>
        <p:nvSpPr>
          <p:cNvPr id="87044" name="Rectangle 4"/>
          <p:cNvSpPr>
            <a:spLocks noGrp="1" noChangeArrowheads="1"/>
          </p:cNvSpPr>
          <p:nvPr>
            <p:ph type="ftr" sz="quarter" idx="2"/>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a:lvl1pPr>
          </a:lstStyle>
          <a:p>
            <a:pPr>
              <a:defRPr/>
            </a:pPr>
            <a:endParaRPr lang="en-US"/>
          </a:p>
        </p:txBody>
      </p:sp>
      <p:sp>
        <p:nvSpPr>
          <p:cNvPr id="87045" name="Rectangle 5"/>
          <p:cNvSpPr>
            <a:spLocks noGrp="1" noChangeArrowheads="1"/>
          </p:cNvSpPr>
          <p:nvPr>
            <p:ph type="sldNum" sz="quarter" idx="3"/>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a:lvl1pPr>
          </a:lstStyle>
          <a:p>
            <a:pPr>
              <a:defRPr/>
            </a:pPr>
            <a:fld id="{DFCA7274-F147-4FF8-855B-579D9313FFFC}"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891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pitchFamily="34" charset="0"/>
              </a:defRPr>
            </a:lvl1pPr>
          </a:lstStyle>
          <a:p>
            <a:pPr>
              <a:defRPr/>
            </a:pPr>
            <a:endParaRPr lang="en-US"/>
          </a:p>
        </p:txBody>
      </p:sp>
      <p:sp>
        <p:nvSpPr>
          <p:cNvPr id="38915"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pitchFamily="34" charset="0"/>
              </a:defRPr>
            </a:lvl1pPr>
          </a:lstStyle>
          <a:p>
            <a:pPr>
              <a:defRPr/>
            </a:pPr>
            <a:endParaRPr lang="en-US"/>
          </a:p>
        </p:txBody>
      </p:sp>
      <p:sp>
        <p:nvSpPr>
          <p:cNvPr id="24580"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3891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38918"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pitchFamily="34" charset="0"/>
              </a:defRPr>
            </a:lvl1pPr>
          </a:lstStyle>
          <a:p>
            <a:pPr>
              <a:defRPr/>
            </a:pPr>
            <a:endParaRPr lang="en-US"/>
          </a:p>
        </p:txBody>
      </p:sp>
      <p:sp>
        <p:nvSpPr>
          <p:cNvPr id="38919"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pitchFamily="34" charset="0"/>
              </a:defRPr>
            </a:lvl1pPr>
          </a:lstStyle>
          <a:p>
            <a:pPr>
              <a:defRPr/>
            </a:pPr>
            <a:fld id="{6E939FD4-C5CD-4C75-8B7E-E86B3E6CB2BD}"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3" Type="http://schemas.openxmlformats.org/officeDocument/2006/relationships/hyperlink" Target="http://nepc.colorado.edu/publication/common-core-standards" TargetMode="External"/><Relationship Id="rId2" Type="http://schemas.openxmlformats.org/officeDocument/2006/relationships/slide" Target="../slides/slide15.xml"/><Relationship Id="rId1" Type="http://schemas.openxmlformats.org/officeDocument/2006/relationships/notesMaster" Target="../notesMasters/notesMaster1.xml"/><Relationship Id="rId4" Type="http://schemas.openxmlformats.org/officeDocument/2006/relationships/hyperlink" Target="http://larrycuban.wordpress.com/2012/09/27/evidence-vs-research-the-case-of-the-common-core-standards/" TargetMode="External"/></Relationships>
</file>

<file path=ppt/notesSlides/_rels/notesSlide15.xml.rels><?xml version="1.0" encoding="UTF-8" standalone="yes"?>
<Relationships xmlns="http://schemas.openxmlformats.org/package/2006/relationships"><Relationship Id="rId3" Type="http://schemas.openxmlformats.org/officeDocument/2006/relationships/hyperlink" Target="http://larrycuban.wordpress.com/2012/09/27/evidence-vs-research-the-case-of-the-common-core-standards/" TargetMode="External"/><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8" Type="http://schemas.openxmlformats.org/officeDocument/2006/relationships/hyperlink" Target="http://sdkrashen.com/index.php?cat=4" TargetMode="External"/><Relationship Id="rId3" Type="http://schemas.openxmlformats.org/officeDocument/2006/relationships/hyperlink" Target="http://www.parcconline.org/sites/parcc/files/PARCC%20MCF%20Response%20to%20Public%20Feedback_%20Fall%202011%20Release.pdf;" TargetMode="External"/><Relationship Id="rId7" Type="http://schemas.openxmlformats.org/officeDocument/2006/relationships/hyperlink" Target="http://epaa.asu.edu/epaa/v14n1/" TargetMode="External"/><Relationship Id="rId2" Type="http://schemas.openxmlformats.org/officeDocument/2006/relationships/slide" Target="../slides/slide17.xml"/><Relationship Id="rId1" Type="http://schemas.openxmlformats.org/officeDocument/2006/relationships/notesMaster" Target="../notesMasters/notesMaster1.xml"/><Relationship Id="rId6" Type="http://schemas.openxmlformats.org/officeDocument/2006/relationships/hyperlink" Target="http://www.nytimes.com/2010/09/03/education/03testing.html?_r=1" TargetMode="External"/><Relationship Id="rId5" Type="http://schemas.openxmlformats.org/officeDocument/2006/relationships/hyperlink" Target="http://www.ed.gov/news/speeches/beyond-bubble-tests-next-generation-assessments-secretary-arne-duncans-remarks-state-l." TargetMode="External"/><Relationship Id="rId4" Type="http://schemas.openxmlformats.org/officeDocument/2006/relationships/hyperlink" Target="http://www.ed.gov/early-learning/elc-draft-summary." TargetMode="External"/><Relationship Id="rId9" Type="http://schemas.openxmlformats.org/officeDocument/2006/relationships/hyperlink" Target="http://zhaolearning.com/2012/06/17/common-sense-vs-common-core-how-to-minimize-the-damages-of-the-common-core/" TargetMode="Externa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3" Type="http://schemas.openxmlformats.org/officeDocument/2006/relationships/hyperlink" Target="http://nepc.colorado.edu/publication/college-and-career" TargetMode="External"/><Relationship Id="rId2" Type="http://schemas.openxmlformats.org/officeDocument/2006/relationships/slide" Target="../slides/slide19.xml"/><Relationship Id="rId1" Type="http://schemas.openxmlformats.org/officeDocument/2006/relationships/notesMaster" Target="../notesMasters/notesMaster1.xml"/><Relationship Id="rId5" Type="http://schemas.openxmlformats.org/officeDocument/2006/relationships/hyperlink" Target="http://susanohanian.org/show_yahoo.php?id=648" TargetMode="External"/><Relationship Id="rId4" Type="http://schemas.openxmlformats.org/officeDocument/2006/relationships/hyperlink" Target="http://jaypgreene.com/2011/02/22/how-to-avoid-dumbing-high-schools-sown-in-re-authorizing-esea/" TargetMode="External"/></Relationships>
</file>

<file path=ppt/notesSlides/_rels/notesSlide19.xml.rels><?xml version="1.0" encoding="UTF-8" standalone="yes"?>
<Relationships xmlns="http://schemas.openxmlformats.org/package/2006/relationships"><Relationship Id="rId3" Type="http://schemas.openxmlformats.org/officeDocument/2006/relationships/hyperlink" Target="http://alternet.org/" TargetMode="External"/><Relationship Id="rId2" Type="http://schemas.openxmlformats.org/officeDocument/2006/relationships/slide" Target="../slides/slide20.xml"/><Relationship Id="rId1" Type="http://schemas.openxmlformats.org/officeDocument/2006/relationships/notesMaster" Target="../notesMasters/notesMaster1.xml"/><Relationship Id="rId4" Type="http://schemas.openxmlformats.org/officeDocument/2006/relationships/hyperlink" Target="http://www.alternet.org/authors/paul-l-thomas-edd" TargetMode="External"/></Relationships>
</file>

<file path=ppt/notesSlides/_rels/notesSlide2.xml.rels><?xml version="1.0" encoding="UTF-8" standalone="yes"?>
<Relationships xmlns="http://schemas.openxmlformats.org/package/2006/relationships"><Relationship Id="rId3" Type="http://schemas.openxmlformats.org/officeDocument/2006/relationships/hyperlink" Target="http://online.wsj.com/article/SB10001424052702303630404577390431072241906.html?mod=wsj_share_tweet" TargetMode="External"/><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3" Type="http://schemas.openxmlformats.org/officeDocument/2006/relationships/hyperlink" Target="http://www.capitolhilldaily.com/author/jcampbell/" TargetMode="External"/><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www.susanohanian.org/core.php?id=663" TargetMode="External"/><Relationship Id="rId2" Type="http://schemas.openxmlformats.org/officeDocument/2006/relationships/slide" Target="../slides/slide5.xml"/><Relationship Id="rId1" Type="http://schemas.openxmlformats.org/officeDocument/2006/relationships/notesMaster" Target="../notesMasters/notesMaster1.xml"/><Relationship Id="rId6" Type="http://schemas.openxmlformats.org/officeDocument/2006/relationships/hyperlink" Target="http://www.oms.nysed.gov/press/regents-adjust-common-core-implementation.html" TargetMode="External"/><Relationship Id="rId5" Type="http://schemas.openxmlformats.org/officeDocument/2006/relationships/hyperlink" Target="http://www.npr.org/2014/01/28/267488648/backlash-grows-against-common-core-education-standards?ft=1&amp;f=1013" TargetMode="External"/><Relationship Id="rId4" Type="http://schemas.openxmlformats.org/officeDocument/2006/relationships/hyperlink" Target="http://www.pewstates.org/projects/stateline/headlines/states-reconsider-common-core-tests-85899535255" TargetMode="External"/></Relationships>
</file>

<file path=ppt/notesSlides/_rels/notesSlide5.xml.rels><?xml version="1.0" encoding="UTF-8" standalone="yes"?>
<Relationships xmlns="http://schemas.openxmlformats.org/package/2006/relationships"><Relationship Id="rId3" Type="http://schemas.openxmlformats.org/officeDocument/2006/relationships/hyperlink" Target="http://blogs.edweek.org/teachers/living-in-dialogue/" TargetMode="External"/><Relationship Id="rId2" Type="http://schemas.openxmlformats.org/officeDocument/2006/relationships/slide" Target="../slides/slide6.xml"/><Relationship Id="rId1" Type="http://schemas.openxmlformats.org/officeDocument/2006/relationships/notesMaster" Target="../notesMasters/notesMaster1.xml"/><Relationship Id="rId4" Type="http://schemas.openxmlformats.org/officeDocument/2006/relationships/hyperlink" Target="http://blogs.edweek.org/teachers/living-in-dialogue/2013/02/opposition_to_common_core_coul.html" TargetMode="External"/></Relationships>
</file>

<file path=ppt/notesSlides/_rels/notesSlide6.xml.rels><?xml version="1.0" encoding="UTF-8" standalone="yes"?>
<Relationships xmlns="http://schemas.openxmlformats.org/package/2006/relationships"><Relationship Id="rId3" Type="http://schemas.openxmlformats.org/officeDocument/2006/relationships/hyperlink" Target="http://online.wsj.com/article/SB10001424052702303630404577390431072241906.html?mod=wsj_share_tweet" TargetMode="External"/><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3" Type="http://schemas.openxmlformats.org/officeDocument/2006/relationships/hyperlink" Target="http://online.wsj.com/article/SB10001424052702303630404577390431072241906.html?mod=wsj_share_tweet" TargetMode="External"/><Relationship Id="rId2" Type="http://schemas.openxmlformats.org/officeDocument/2006/relationships/slide" Target="../slides/slide8.xml"/><Relationship Id="rId1" Type="http://schemas.openxmlformats.org/officeDocument/2006/relationships/notesMaster" Target="../notesMasters/notesMaster1.xml"/><Relationship Id="rId4" Type="http://schemas.openxmlformats.org/officeDocument/2006/relationships/hyperlink" Target="http://www.washingtonpost.com/blogs/answer-sheet/wp/2013/02/13/former-education-commissioner-blasts-common-core-process/" TargetMode="Externa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p:cNvSpPr>
            <a:spLocks noGrp="1" noRot="1" noChangeAspect="1" noTextEdit="1"/>
          </p:cNvSpPr>
          <p:nvPr>
            <p:ph type="sldImg"/>
          </p:nvPr>
        </p:nvSpPr>
        <p:spPr>
          <a:ln/>
        </p:spPr>
      </p:sp>
      <p:sp>
        <p:nvSpPr>
          <p:cNvPr id="25603" name="Notes Placeholder 2"/>
          <p:cNvSpPr>
            <a:spLocks noGrp="1"/>
          </p:cNvSpPr>
          <p:nvPr>
            <p:ph type="body" idx="1"/>
          </p:nvPr>
        </p:nvSpPr>
        <p:spPr>
          <a:noFill/>
          <a:ln/>
        </p:spPr>
        <p:txBody>
          <a:bodyPr/>
          <a:lstStyle/>
          <a:p>
            <a:r>
              <a:rPr lang="en-US" b="1" smtClean="0">
                <a:latin typeface="Arial" charset="0"/>
              </a:rPr>
              <a:t>Horace (Rog) Lucido has taught Physics and Mathematics for over 38 years in both private, charter and public schools. He has been married for 48 years to his wife, Vincie, and has five children. He graduated from St. Mary’s College, Moraga, California with a B.S. in Physics/Mathematics. Rog was both a Mentor and Master Teacher for Fresno State University as well as Fresno Pacific University. He is a certified Program Evaluator and Meyers-Briggs Presenter. He was past Vice-President of the Northern California Section of the American Association of Physics Teachers . He helped design and taught at the Center for Advanced Research and Technology. He authored </a:t>
            </a:r>
            <a:r>
              <a:rPr lang="en-US" b="1" i="1" smtClean="0">
                <a:latin typeface="Arial" charset="0"/>
              </a:rPr>
              <a:t>Test, Grade and Score-Never More</a:t>
            </a:r>
            <a:r>
              <a:rPr lang="en-US" b="1" smtClean="0">
                <a:latin typeface="Arial" charset="0"/>
              </a:rPr>
              <a:t> in 1997 and now his new book, </a:t>
            </a:r>
            <a:r>
              <a:rPr lang="en-US" b="1" i="1" smtClean="0">
                <a:latin typeface="Arial" charset="0"/>
              </a:rPr>
              <a:t>Educational Genocide-A Plague on Our Children</a:t>
            </a:r>
            <a:r>
              <a:rPr lang="en-US" b="1" smtClean="0">
                <a:latin typeface="Arial" charset="0"/>
              </a:rPr>
              <a:t>-was published in July of 2010 ( http://www.worldcat.org/title/educational-genocide-a-plague-on-our-children/oclc/606051706 ) . Rog has had articles published in The Physics Teacher Magazine, as well as Contributor/Consultant to Conceptual Physics. He has given numerous workshops on Coaching in the Classroom as well as Forgiving Learning. He was one of the founding members of Educators and Parents Against Testing Abuse (EPATA), and is the Central Valley Coordinator of the Assessment Reform Network. He currently lives in Fresno, California.</a:t>
            </a:r>
          </a:p>
          <a:p>
            <a:endParaRPr lang="en-US" b="1" smtClean="0">
              <a:latin typeface="Arial" charset="0"/>
            </a:endParaRPr>
          </a:p>
        </p:txBody>
      </p:sp>
      <p:sp>
        <p:nvSpPr>
          <p:cNvPr id="25604" name="Slide Number Placeholder 3"/>
          <p:cNvSpPr>
            <a:spLocks noGrp="1"/>
          </p:cNvSpPr>
          <p:nvPr>
            <p:ph type="sldNum" sz="quarter" idx="5"/>
          </p:nvPr>
        </p:nvSpPr>
        <p:spPr>
          <a:noFill/>
        </p:spPr>
        <p:txBody>
          <a:bodyPr/>
          <a:lstStyle/>
          <a:p>
            <a:fld id="{0D05D57B-098B-46D3-9DEA-51E33868CC30}" type="slidenum">
              <a:rPr lang="en-US" smtClean="0">
                <a:latin typeface="Arial" charset="0"/>
              </a:rPr>
              <a:pPr/>
              <a:t>1</a:t>
            </a:fld>
            <a:endParaRPr lang="en-US" smtClean="0">
              <a:latin typeface="Arial"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a:ln/>
        </p:spPr>
      </p:sp>
      <p:sp>
        <p:nvSpPr>
          <p:cNvPr id="34819" name="Notes Placeholder 2"/>
          <p:cNvSpPr>
            <a:spLocks noGrp="1"/>
          </p:cNvSpPr>
          <p:nvPr>
            <p:ph type="body" idx="1"/>
          </p:nvPr>
        </p:nvSpPr>
        <p:spPr>
          <a:noFill/>
          <a:ln/>
        </p:spPr>
        <p:txBody>
          <a:bodyPr/>
          <a:lstStyle/>
          <a:p>
            <a:r>
              <a:rPr lang="en-US" smtClean="0">
                <a:latin typeface="Arial" charset="0"/>
              </a:rPr>
              <a:t>http://truthinamericaneducation.com/wp-content/uploads/2012/03/common_core_standards.pdf</a:t>
            </a:r>
          </a:p>
        </p:txBody>
      </p:sp>
      <p:sp>
        <p:nvSpPr>
          <p:cNvPr id="34820" name="Slide Number Placeholder 3"/>
          <p:cNvSpPr>
            <a:spLocks noGrp="1"/>
          </p:cNvSpPr>
          <p:nvPr>
            <p:ph type="sldNum" sz="quarter" idx="5"/>
          </p:nvPr>
        </p:nvSpPr>
        <p:spPr>
          <a:noFill/>
        </p:spPr>
        <p:txBody>
          <a:bodyPr/>
          <a:lstStyle/>
          <a:p>
            <a:fld id="{E5C4AF8B-5E35-4A04-AC8E-FD5117D0567F}" type="slidenum">
              <a:rPr lang="en-US" smtClean="0">
                <a:latin typeface="Arial" charset="0"/>
              </a:rPr>
              <a:pPr/>
              <a:t>11</a:t>
            </a:fld>
            <a:endParaRPr lang="en-US" smtClean="0">
              <a:latin typeface="Arial"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a:ln/>
        </p:spPr>
      </p:sp>
      <p:sp>
        <p:nvSpPr>
          <p:cNvPr id="35843" name="Notes Placeholder 2"/>
          <p:cNvSpPr>
            <a:spLocks noGrp="1"/>
          </p:cNvSpPr>
          <p:nvPr>
            <p:ph type="body" idx="1"/>
          </p:nvPr>
        </p:nvSpPr>
        <p:spPr>
          <a:noFill/>
          <a:ln/>
        </p:spPr>
        <p:txBody>
          <a:bodyPr/>
          <a:lstStyle/>
          <a:p>
            <a:r>
              <a:rPr lang="en-US" b="1" smtClean="0">
                <a:latin typeface="Arial" charset="0"/>
              </a:rPr>
              <a:t>Does the Common Core Matter?</a:t>
            </a:r>
          </a:p>
          <a:p>
            <a:r>
              <a:rPr lang="en-US" smtClean="0">
                <a:latin typeface="Arial" charset="0"/>
              </a:rPr>
              <a:t>By Tom Loveless</a:t>
            </a:r>
          </a:p>
          <a:p>
            <a:r>
              <a:rPr lang="en-US" smtClean="0">
                <a:latin typeface="Arial" charset="0"/>
              </a:rPr>
              <a:t>http://www.edweek.org/ew/articles/2012/04/18/28loveless_ep.h31.html </a:t>
            </a:r>
          </a:p>
          <a:p>
            <a:endParaRPr lang="en-US" smtClean="0">
              <a:latin typeface="Arial" charset="0"/>
            </a:endParaRPr>
          </a:p>
        </p:txBody>
      </p:sp>
      <p:sp>
        <p:nvSpPr>
          <p:cNvPr id="35844" name="Slide Number Placeholder 3"/>
          <p:cNvSpPr>
            <a:spLocks noGrp="1"/>
          </p:cNvSpPr>
          <p:nvPr>
            <p:ph type="sldNum" sz="quarter" idx="5"/>
          </p:nvPr>
        </p:nvSpPr>
        <p:spPr>
          <a:noFill/>
        </p:spPr>
        <p:txBody>
          <a:bodyPr/>
          <a:lstStyle/>
          <a:p>
            <a:fld id="{AE6032E9-5CA9-4E81-9C59-47063F5B2B68}" type="slidenum">
              <a:rPr lang="en-US" smtClean="0">
                <a:latin typeface="Arial" charset="0"/>
              </a:rPr>
              <a:pPr/>
              <a:t>12</a:t>
            </a:fld>
            <a:endParaRPr lang="en-US" smtClean="0">
              <a:latin typeface="Arial"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a:ln/>
        </p:spPr>
      </p:sp>
      <p:sp>
        <p:nvSpPr>
          <p:cNvPr id="36867" name="Notes Placeholder 2"/>
          <p:cNvSpPr>
            <a:spLocks noGrp="1"/>
          </p:cNvSpPr>
          <p:nvPr>
            <p:ph type="body" idx="1"/>
          </p:nvPr>
        </p:nvSpPr>
        <p:spPr>
          <a:noFill/>
          <a:ln/>
        </p:spPr>
        <p:txBody>
          <a:bodyPr/>
          <a:lstStyle/>
          <a:p>
            <a:r>
              <a:rPr lang="en-US" smtClean="0">
                <a:latin typeface="Arial" charset="0"/>
              </a:rPr>
              <a:t>http://www.keepeducationlocal.com/</a:t>
            </a:r>
          </a:p>
        </p:txBody>
      </p:sp>
      <p:sp>
        <p:nvSpPr>
          <p:cNvPr id="36868" name="Slide Number Placeholder 3"/>
          <p:cNvSpPr>
            <a:spLocks noGrp="1"/>
          </p:cNvSpPr>
          <p:nvPr>
            <p:ph type="sldNum" sz="quarter" idx="5"/>
          </p:nvPr>
        </p:nvSpPr>
        <p:spPr>
          <a:noFill/>
        </p:spPr>
        <p:txBody>
          <a:bodyPr/>
          <a:lstStyle/>
          <a:p>
            <a:fld id="{C0CA898D-EAFF-4ED2-AD26-EC68B5FE65D2}" type="slidenum">
              <a:rPr lang="en-US" smtClean="0">
                <a:latin typeface="Arial" charset="0"/>
              </a:rPr>
              <a:pPr/>
              <a:t>13</a:t>
            </a:fld>
            <a:endParaRPr lang="en-US" smtClean="0">
              <a:latin typeface="Arial"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a:ln/>
        </p:spPr>
      </p:sp>
      <p:sp>
        <p:nvSpPr>
          <p:cNvPr id="37891" name="Notes Placeholder 2"/>
          <p:cNvSpPr>
            <a:spLocks noGrp="1"/>
          </p:cNvSpPr>
          <p:nvPr>
            <p:ph type="body" idx="1"/>
          </p:nvPr>
        </p:nvSpPr>
        <p:spPr>
          <a:noFill/>
          <a:ln/>
        </p:spPr>
        <p:txBody>
          <a:bodyPr/>
          <a:lstStyle/>
          <a:p>
            <a:r>
              <a:rPr lang="en-US" smtClean="0">
                <a:latin typeface="Arial" charset="0"/>
              </a:rPr>
              <a:t>The Census Bureau reports a total annual mobility rate of 12.5% in 2008-9,6 but only 1.6% of the total rate consists of inter-state moves that a national curriculum may influence. Other data indicate that inter-state mobility among school-age children is even lower, at 0.3%.</a:t>
            </a:r>
          </a:p>
          <a:p>
            <a:r>
              <a:rPr lang="en-US" b="1" smtClean="0">
                <a:latin typeface="Arial" charset="0"/>
              </a:rPr>
              <a:t>U.S. Census Bureau, table C07001-Geographical Mobility In The Past Year by Age for Current Residents of the United States 2007-2009 American Community Survey 3-year Estimates</a:t>
            </a:r>
          </a:p>
          <a:p>
            <a:endParaRPr lang="en-US" smtClean="0">
              <a:latin typeface="Arial" charset="0"/>
            </a:endParaRPr>
          </a:p>
          <a:p>
            <a:endParaRPr lang="en-US" smtClean="0">
              <a:latin typeface="Arial" charset="0"/>
            </a:endParaRPr>
          </a:p>
          <a:p>
            <a:endParaRPr lang="en-US" smtClean="0">
              <a:latin typeface="Arial" charset="0"/>
            </a:endParaRPr>
          </a:p>
          <a:p>
            <a:endParaRPr lang="en-US" smtClean="0">
              <a:latin typeface="Arial" charset="0"/>
            </a:endParaRPr>
          </a:p>
          <a:p>
            <a:endParaRPr lang="en-US" smtClean="0">
              <a:latin typeface="Arial" charset="0"/>
            </a:endParaRPr>
          </a:p>
        </p:txBody>
      </p:sp>
      <p:sp>
        <p:nvSpPr>
          <p:cNvPr id="37892" name="Slide Number Placeholder 3"/>
          <p:cNvSpPr>
            <a:spLocks noGrp="1"/>
          </p:cNvSpPr>
          <p:nvPr>
            <p:ph type="sldNum" sz="quarter" idx="5"/>
          </p:nvPr>
        </p:nvSpPr>
        <p:spPr>
          <a:noFill/>
        </p:spPr>
        <p:txBody>
          <a:bodyPr/>
          <a:lstStyle/>
          <a:p>
            <a:fld id="{BCA92CD9-A954-4251-933E-D58033543427}" type="slidenum">
              <a:rPr lang="en-US" smtClean="0">
                <a:latin typeface="Arial" charset="0"/>
              </a:rPr>
              <a:pPr/>
              <a:t>14</a:t>
            </a:fld>
            <a:endParaRPr lang="en-US" smtClean="0">
              <a:latin typeface="Arial"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a:ln/>
        </p:spPr>
      </p:sp>
      <p:sp>
        <p:nvSpPr>
          <p:cNvPr id="38915" name="Notes Placeholder 2"/>
          <p:cNvSpPr>
            <a:spLocks noGrp="1"/>
          </p:cNvSpPr>
          <p:nvPr>
            <p:ph type="body" idx="1"/>
          </p:nvPr>
        </p:nvSpPr>
        <p:spPr>
          <a:noFill/>
          <a:ln/>
        </p:spPr>
        <p:txBody>
          <a:bodyPr/>
          <a:lstStyle/>
          <a:p>
            <a:r>
              <a:rPr lang="en-US" b="1" i="1" dirty="0" smtClean="0">
                <a:latin typeface="Arial" charset="0"/>
              </a:rPr>
              <a:t>The "Common Core" Standards Initiative: An Effective Reform Tool?</a:t>
            </a:r>
            <a:r>
              <a:rPr lang="en-US" b="1" dirty="0" smtClean="0">
                <a:latin typeface="Arial" charset="0"/>
              </a:rPr>
              <a:t>, by William Mathis's report, </a:t>
            </a:r>
            <a:r>
              <a:rPr lang="en-US" b="1" u="sng" dirty="0" smtClean="0">
                <a:latin typeface="Arial" charset="0"/>
                <a:hlinkClick r:id="rId3"/>
              </a:rPr>
              <a:t>http://epicpolicy.org/publication/common-core-standards</a:t>
            </a:r>
            <a:endParaRPr lang="en-US" b="1" u="sng" dirty="0" smtClean="0">
              <a:latin typeface="Arial" charset="0"/>
            </a:endParaRPr>
          </a:p>
          <a:p>
            <a:endParaRPr lang="en-US" b="1" u="sng" dirty="0" smtClean="0">
              <a:latin typeface="Arial" charset="0"/>
            </a:endParaRPr>
          </a:p>
          <a:p>
            <a:r>
              <a:rPr lang="en-US" dirty="0" err="1" smtClean="0">
                <a:latin typeface="Arial" charset="0"/>
              </a:rPr>
              <a:t>McCluskey</a:t>
            </a:r>
            <a:r>
              <a:rPr lang="en-US" dirty="0" smtClean="0">
                <a:latin typeface="Arial" charset="0"/>
              </a:rPr>
              <a:t> (2010) reported that for the 27 nations with complete data sets that outranked the U.S. on the 2006 PISA science test, 10 of those nations did not have national standards whereas 12 of the 28 nations that ranked lower than the U.S. had national standards. The same pattern of mixed results held true for the 2007 Grade 8 TIMSS mathematics results. Although the eight countries that outranked the U.S. on that test had national standards so did 33 of the 39 countries that ranked lower (</a:t>
            </a:r>
            <a:r>
              <a:rPr lang="en-US" dirty="0" err="1" smtClean="0">
                <a:latin typeface="Arial" charset="0"/>
              </a:rPr>
              <a:t>McCluskey</a:t>
            </a:r>
            <a:r>
              <a:rPr lang="en-US" dirty="0" smtClean="0">
                <a:latin typeface="Arial" charset="0"/>
              </a:rPr>
              <a:t>, 2010). The students from the majority of nations with national standards ranked lower than the U.S. students. The same pattern held true for the TIMSS science assessment. More countries with national standards underperformed the U.S. than did countries without national standards.</a:t>
            </a:r>
          </a:p>
          <a:p>
            <a:endParaRPr lang="en-US" dirty="0" smtClean="0">
              <a:latin typeface="Arial" charset="0"/>
            </a:endParaRPr>
          </a:p>
          <a:p>
            <a:r>
              <a:rPr lang="en-US" b="1" i="1" u="sng" dirty="0" smtClean="0">
                <a:latin typeface="Arial" charset="0"/>
                <a:hlinkClick r:id="rId4"/>
              </a:rPr>
              <a:t>http://larrycuban.wordpress.com/2012/09/27/evidence-vs-research-the-case-of-the-common-core-standards/</a:t>
            </a:r>
            <a:r>
              <a:rPr lang="en-US" b="1" i="1" dirty="0" smtClean="0">
                <a:latin typeface="Arial" charset="0"/>
              </a:rPr>
              <a:t> - Larry </a:t>
            </a:r>
            <a:r>
              <a:rPr lang="en-US" b="1" i="1" dirty="0" err="1" smtClean="0">
                <a:latin typeface="Arial" charset="0"/>
              </a:rPr>
              <a:t>Cuban,September</a:t>
            </a:r>
            <a:r>
              <a:rPr lang="en-US" b="1" i="1" dirty="0" smtClean="0">
                <a:latin typeface="Arial" charset="0"/>
              </a:rPr>
              <a:t> 27, 2012</a:t>
            </a:r>
            <a:r>
              <a:rPr lang="en-US" dirty="0" smtClean="0">
                <a:latin typeface="Arial" charset="0"/>
              </a:rPr>
              <a:t/>
            </a:r>
            <a:br>
              <a:rPr lang="en-US" dirty="0" smtClean="0">
                <a:latin typeface="Arial" charset="0"/>
              </a:rPr>
            </a:br>
            <a:endParaRPr lang="en-US" dirty="0" smtClean="0">
              <a:latin typeface="Arial" charset="0"/>
            </a:endParaRPr>
          </a:p>
        </p:txBody>
      </p:sp>
      <p:sp>
        <p:nvSpPr>
          <p:cNvPr id="38916" name="Slide Number Placeholder 3"/>
          <p:cNvSpPr>
            <a:spLocks noGrp="1"/>
          </p:cNvSpPr>
          <p:nvPr>
            <p:ph type="sldNum" sz="quarter" idx="5"/>
          </p:nvPr>
        </p:nvSpPr>
        <p:spPr>
          <a:noFill/>
        </p:spPr>
        <p:txBody>
          <a:bodyPr/>
          <a:lstStyle/>
          <a:p>
            <a:fld id="{31B504CE-E8FC-4EA8-AEBB-38A0D8F1AA76}" type="slidenum">
              <a:rPr lang="en-US" smtClean="0">
                <a:latin typeface="Arial" charset="0"/>
              </a:rPr>
              <a:pPr/>
              <a:t>15</a:t>
            </a:fld>
            <a:endParaRPr lang="en-US" smtClean="0">
              <a:latin typeface="Arial"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noTextEdit="1"/>
          </p:cNvSpPr>
          <p:nvPr>
            <p:ph type="sldImg"/>
          </p:nvPr>
        </p:nvSpPr>
        <p:spPr>
          <a:ln/>
        </p:spPr>
      </p:sp>
      <p:sp>
        <p:nvSpPr>
          <p:cNvPr id="39939" name="Notes Placeholder 2"/>
          <p:cNvSpPr>
            <a:spLocks noGrp="1"/>
          </p:cNvSpPr>
          <p:nvPr>
            <p:ph type="body" idx="1"/>
          </p:nvPr>
        </p:nvSpPr>
        <p:spPr>
          <a:noFill/>
          <a:ln/>
        </p:spPr>
        <p:txBody>
          <a:bodyPr/>
          <a:lstStyle/>
          <a:p>
            <a:r>
              <a:rPr lang="en-US" dirty="0" smtClean="0">
                <a:latin typeface="Arial" charset="0"/>
              </a:rPr>
              <a:t/>
            </a:r>
            <a:br>
              <a:rPr lang="en-US" dirty="0" smtClean="0">
                <a:latin typeface="Arial" charset="0"/>
              </a:rPr>
            </a:br>
            <a:r>
              <a:rPr lang="en-US" b="1" i="1" u="sng" dirty="0" smtClean="0">
                <a:latin typeface="Arial" charset="0"/>
                <a:hlinkClick r:id="rId3"/>
              </a:rPr>
              <a:t>http://larrycuban.wordpress.com/2012/09/27/evidence-vs-research-the-case-of-the-common-core-standards/</a:t>
            </a:r>
            <a:r>
              <a:rPr lang="en-US" b="1" i="1" dirty="0" smtClean="0">
                <a:latin typeface="Arial" charset="0"/>
              </a:rPr>
              <a:t> - Larry </a:t>
            </a:r>
            <a:r>
              <a:rPr lang="en-US" b="1" i="1" dirty="0" err="1" smtClean="0">
                <a:latin typeface="Arial" charset="0"/>
              </a:rPr>
              <a:t>Cuban,September</a:t>
            </a:r>
            <a:r>
              <a:rPr lang="en-US" b="1" i="1" dirty="0" smtClean="0">
                <a:latin typeface="Arial" charset="0"/>
              </a:rPr>
              <a:t> 27, 2012</a:t>
            </a:r>
            <a:endParaRPr lang="en-US" dirty="0" smtClean="0">
              <a:latin typeface="Arial" charset="0"/>
            </a:endParaRPr>
          </a:p>
        </p:txBody>
      </p:sp>
      <p:sp>
        <p:nvSpPr>
          <p:cNvPr id="39940" name="Slide Number Placeholder 3"/>
          <p:cNvSpPr>
            <a:spLocks noGrp="1"/>
          </p:cNvSpPr>
          <p:nvPr>
            <p:ph type="sldNum" sz="quarter" idx="5"/>
          </p:nvPr>
        </p:nvSpPr>
        <p:spPr>
          <a:noFill/>
        </p:spPr>
        <p:txBody>
          <a:bodyPr/>
          <a:lstStyle/>
          <a:p>
            <a:fld id="{615EE7F5-9C11-478C-B3D7-84C105FCB636}" type="slidenum">
              <a:rPr lang="en-US" smtClean="0">
                <a:latin typeface="Arial" charset="0"/>
              </a:rPr>
              <a:pPr/>
              <a:t>16</a:t>
            </a:fld>
            <a:endParaRPr lang="en-US" smtClean="0">
              <a:latin typeface="Arial"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a:ln/>
        </p:spPr>
      </p:sp>
      <p:sp>
        <p:nvSpPr>
          <p:cNvPr id="3" name="Notes Placeholder 2"/>
          <p:cNvSpPr>
            <a:spLocks noGrp="1"/>
          </p:cNvSpPr>
          <p:nvPr>
            <p:ph type="body" idx="1"/>
          </p:nvPr>
        </p:nvSpPr>
        <p:spPr/>
        <p:txBody>
          <a:bodyPr>
            <a:normAutofit fontScale="92500" lnSpcReduction="10000"/>
          </a:bodyPr>
          <a:lstStyle/>
          <a:p>
            <a:pPr>
              <a:defRPr/>
            </a:pPr>
            <a:r>
              <a:rPr lang="en-US" dirty="0" smtClean="0"/>
              <a:t>Sources: </a:t>
            </a:r>
            <a:br>
              <a:rPr lang="en-US" dirty="0" smtClean="0"/>
            </a:br>
            <a:r>
              <a:rPr lang="en-US" dirty="0" smtClean="0"/>
              <a:t>More grade levels to be tested: PARCC document: </a:t>
            </a:r>
            <a:r>
              <a:rPr lang="en-US" b="1" u="sng" dirty="0" smtClean="0">
                <a:hlinkClick r:id="rId3"/>
              </a:rPr>
              <a:t>http://www.parcconline.org/sites/parcc/files/PARCC%20MCF%20Response%20to%20Public%20Feedback_%20Fall%202011%20Release.pdf;</a:t>
            </a:r>
            <a:r>
              <a:rPr lang="en-US" dirty="0" smtClean="0"/>
              <a:t> Race to the top for tots: </a:t>
            </a:r>
            <a:r>
              <a:rPr lang="en-US" b="1" u="sng" dirty="0" smtClean="0">
                <a:hlinkClick r:id="rId4"/>
              </a:rPr>
              <a:t>http://www.ed.gov/early-learning/elc-draft-summary.</a:t>
            </a:r>
            <a:r>
              <a:rPr lang="en-US" dirty="0" smtClean="0"/>
              <a:t> </a:t>
            </a:r>
            <a:br>
              <a:rPr lang="en-US" dirty="0" smtClean="0"/>
            </a:br>
            <a:r>
              <a:rPr lang="en-US" dirty="0" smtClean="0"/>
              <a:t/>
            </a:r>
            <a:br>
              <a:rPr lang="en-US" dirty="0" smtClean="0"/>
            </a:br>
            <a:r>
              <a:rPr lang="en-US" dirty="0" smtClean="0"/>
              <a:t>Interim tests: Duncan, A. September 9, 2010. Beyond the Bubble Tests: The Next Generation of Assessments -- Secretary Arne Duncan's Remarks to State Leaders at </a:t>
            </a:r>
            <a:r>
              <a:rPr lang="en-US" dirty="0" err="1" smtClean="0"/>
              <a:t>Achieve's</a:t>
            </a:r>
            <a:r>
              <a:rPr lang="en-US" dirty="0" smtClean="0"/>
              <a:t> American Diploma Project Leadership Team Meeting: </a:t>
            </a:r>
            <a:r>
              <a:rPr lang="en-US" b="1" u="sng" dirty="0" smtClean="0">
                <a:hlinkClick r:id="rId5"/>
              </a:rPr>
              <a:t>http://www.ed.gov/news/speeches/beyond-bubble-tests-next-generation-assessments-secretary-arne-duncans-remarks-state-l.</a:t>
            </a:r>
            <a:r>
              <a:rPr lang="en-US" dirty="0" smtClean="0"/>
              <a:t> The Blueprint, (op. cit.) p. 11. “U.S. Asks Educators to Reinvent Student Tests, and How They Are Given,” </a:t>
            </a:r>
            <a:r>
              <a:rPr lang="en-US" b="1" u="sng" dirty="0" smtClean="0">
                <a:hlinkClick r:id="rId6"/>
              </a:rPr>
              <a:t>http://www.nytimes.com/2010/09/03/education/03testing.html?_r=1</a:t>
            </a:r>
            <a:r>
              <a:rPr lang="en-US" dirty="0" smtClean="0"/>
              <a:t> </a:t>
            </a:r>
            <a:br>
              <a:rPr lang="en-US" dirty="0" smtClean="0"/>
            </a:br>
            <a:r>
              <a:rPr lang="en-US" dirty="0" smtClean="0"/>
              <a:t/>
            </a:r>
            <a:br>
              <a:rPr lang="en-US" dirty="0" smtClean="0"/>
            </a:br>
            <a:r>
              <a:rPr lang="en-US" dirty="0" smtClean="0"/>
              <a:t>Zero evidence it will work: Nichols, S., Glass, G., and Berliner, D. 2006. High-stakes testing and student achievement: Does accountability increase student learning? Education Policy Archives 14(1). </a:t>
            </a:r>
            <a:r>
              <a:rPr lang="en-US" b="1" u="sng" dirty="0" smtClean="0">
                <a:hlinkClick r:id="rId7"/>
              </a:rPr>
              <a:t>http://epaa.asu.edu/epaa/v14n1/.</a:t>
            </a:r>
            <a:r>
              <a:rPr lang="en-US" dirty="0" smtClean="0"/>
              <a:t> Additional evidence in </a:t>
            </a:r>
            <a:r>
              <a:rPr lang="en-US" dirty="0" err="1" smtClean="0"/>
              <a:t>Krashen</a:t>
            </a:r>
            <a:r>
              <a:rPr lang="en-US" dirty="0" smtClean="0"/>
              <a:t>, S. NUT: No Unnecessary Testing. </a:t>
            </a:r>
            <a:r>
              <a:rPr lang="en-US" b="1" u="sng" dirty="0" smtClean="0">
                <a:hlinkClick r:id="rId8"/>
              </a:rPr>
              <a:t>http://sdkrashen.com/index.php?cat=4</a:t>
            </a:r>
            <a:r>
              <a:rPr lang="en-US" b="1" dirty="0" smtClean="0"/>
              <a:t> </a:t>
            </a:r>
          </a:p>
          <a:p>
            <a:pPr>
              <a:defRPr/>
            </a:pPr>
            <a:endParaRPr lang="en-US" b="1" dirty="0" smtClean="0"/>
          </a:p>
          <a:p>
            <a:pPr>
              <a:defRPr/>
            </a:pPr>
            <a:r>
              <a:rPr lang="en-US" b="1" i="1" dirty="0" smtClean="0"/>
              <a:t>Common Sense Vs. Common Core: How to Minimize the Damages of the Common Core by Yong Zhao June 17, 2012</a:t>
            </a:r>
            <a:br>
              <a:rPr lang="en-US" b="1" i="1" dirty="0" smtClean="0"/>
            </a:br>
            <a:r>
              <a:rPr lang="en-US" b="1" i="1" dirty="0" smtClean="0">
                <a:hlinkClick r:id="rId9"/>
              </a:rPr>
              <a:t>http://zhaolearning.com/2012/06/17/common-sense-vs-common-core-how-to-minimize-the-damages-of-the-common-core/</a:t>
            </a:r>
            <a:endParaRPr lang="en-US" dirty="0" smtClean="0"/>
          </a:p>
          <a:p>
            <a:pPr>
              <a:defRPr/>
            </a:pPr>
            <a:endParaRPr lang="en-US" dirty="0"/>
          </a:p>
        </p:txBody>
      </p:sp>
      <p:sp>
        <p:nvSpPr>
          <p:cNvPr id="40964" name="Slide Number Placeholder 3"/>
          <p:cNvSpPr>
            <a:spLocks noGrp="1"/>
          </p:cNvSpPr>
          <p:nvPr>
            <p:ph type="sldNum" sz="quarter" idx="5"/>
          </p:nvPr>
        </p:nvSpPr>
        <p:spPr>
          <a:noFill/>
        </p:spPr>
        <p:txBody>
          <a:bodyPr/>
          <a:lstStyle/>
          <a:p>
            <a:fld id="{D689A3C0-1230-435E-AEEC-CCBC86A66CD8}" type="slidenum">
              <a:rPr lang="en-US" smtClean="0">
                <a:latin typeface="Arial" charset="0"/>
              </a:rPr>
              <a:pPr/>
              <a:t>17</a:t>
            </a:fld>
            <a:endParaRPr lang="en-US" smtClean="0">
              <a:latin typeface="Arial"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p:cNvSpPr>
            <a:spLocks noGrp="1" noRot="1" noChangeAspect="1" noTextEdit="1"/>
          </p:cNvSpPr>
          <p:nvPr>
            <p:ph type="sldImg"/>
          </p:nvPr>
        </p:nvSpPr>
        <p:spPr>
          <a:ln/>
        </p:spPr>
      </p:sp>
      <p:sp>
        <p:nvSpPr>
          <p:cNvPr id="41987" name="Notes Placeholder 2"/>
          <p:cNvSpPr>
            <a:spLocks noGrp="1"/>
          </p:cNvSpPr>
          <p:nvPr>
            <p:ph type="body" idx="1"/>
          </p:nvPr>
        </p:nvSpPr>
        <p:spPr>
          <a:noFill/>
          <a:ln/>
        </p:spPr>
        <p:txBody>
          <a:bodyPr/>
          <a:lstStyle/>
          <a:p>
            <a:r>
              <a:rPr lang="en-US" smtClean="0">
                <a:latin typeface="Arial" charset="0"/>
              </a:rPr>
              <a:t>http://fairtest.org/fairtest-infographic-common-core-more-tests-not-be </a:t>
            </a:r>
          </a:p>
        </p:txBody>
      </p:sp>
      <p:sp>
        <p:nvSpPr>
          <p:cNvPr id="41988" name="Slide Number Placeholder 3"/>
          <p:cNvSpPr>
            <a:spLocks noGrp="1"/>
          </p:cNvSpPr>
          <p:nvPr>
            <p:ph type="sldNum" sz="quarter" idx="5"/>
          </p:nvPr>
        </p:nvSpPr>
        <p:spPr>
          <a:noFill/>
        </p:spPr>
        <p:txBody>
          <a:bodyPr/>
          <a:lstStyle/>
          <a:p>
            <a:fld id="{4BB50F8E-C38A-42E0-958E-91B869A5A087}" type="slidenum">
              <a:rPr lang="en-US" smtClean="0">
                <a:latin typeface="Arial" charset="0"/>
              </a:rPr>
              <a:pPr/>
              <a:t>18</a:t>
            </a:fld>
            <a:endParaRPr lang="en-US" smtClean="0">
              <a:latin typeface="Arial" charset="0"/>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Image Placeholder 1"/>
          <p:cNvSpPr>
            <a:spLocks noGrp="1" noRot="1" noChangeAspect="1" noTextEdit="1"/>
          </p:cNvSpPr>
          <p:nvPr>
            <p:ph type="sldImg"/>
          </p:nvPr>
        </p:nvSpPr>
        <p:spPr>
          <a:ln/>
        </p:spPr>
      </p:sp>
      <p:sp>
        <p:nvSpPr>
          <p:cNvPr id="3" name="Notes Placeholder 2"/>
          <p:cNvSpPr>
            <a:spLocks noGrp="1"/>
          </p:cNvSpPr>
          <p:nvPr>
            <p:ph type="body" idx="1"/>
          </p:nvPr>
        </p:nvSpPr>
        <p:spPr/>
        <p:txBody>
          <a:bodyPr>
            <a:normAutofit lnSpcReduction="10000"/>
          </a:bodyPr>
          <a:lstStyle/>
          <a:p>
            <a:pPr>
              <a:defRPr/>
            </a:pPr>
            <a:endParaRPr lang="en-US" dirty="0" smtClean="0"/>
          </a:p>
          <a:p>
            <a:pPr>
              <a:defRPr/>
            </a:pPr>
            <a:endParaRPr lang="en-US" dirty="0" smtClean="0"/>
          </a:p>
          <a:p>
            <a:pPr>
              <a:defRPr/>
            </a:pPr>
            <a:r>
              <a:rPr lang="en-US" dirty="0" smtClean="0"/>
              <a:t>Jonathan Goodman, A comparison of proposed US Common Core math standard to standards of selected Asian countries. July 2010; S. </a:t>
            </a:r>
            <a:r>
              <a:rPr lang="en-US" dirty="0" err="1" smtClean="0"/>
              <a:t>Stotsky</a:t>
            </a:r>
            <a:r>
              <a:rPr lang="en-US" dirty="0" smtClean="0"/>
              <a:t> &amp; Z. </a:t>
            </a:r>
            <a:r>
              <a:rPr lang="en-US" dirty="0" err="1" smtClean="0"/>
              <a:t>Wurman</a:t>
            </a:r>
            <a:r>
              <a:rPr lang="en-US" dirty="0" smtClean="0"/>
              <a:t>, Common Core's Standards Still Don't Make the Grade, Pioneer Institute, 2010; see the following links also for a </a:t>
            </a:r>
            <a:r>
              <a:rPr lang="en-US" b="1" u="sng" dirty="0" smtClean="0">
                <a:hlinkClick r:id="rId3"/>
              </a:rPr>
              <a:t>critical review of the research base for Common Core's standards</a:t>
            </a:r>
            <a:r>
              <a:rPr lang="en-US" dirty="0" smtClean="0"/>
              <a:t>, by Diane </a:t>
            </a:r>
            <a:r>
              <a:rPr lang="en-US" dirty="0" err="1" smtClean="0"/>
              <a:t>Ravitch</a:t>
            </a:r>
            <a:r>
              <a:rPr lang="en-US" dirty="0" smtClean="0"/>
              <a:t> and William Mathis; see also Appendix B, an analysis by R. James </a:t>
            </a:r>
            <a:r>
              <a:rPr lang="en-US" dirty="0" err="1" smtClean="0"/>
              <a:t>Milgram</a:t>
            </a:r>
            <a:r>
              <a:rPr lang="en-US" dirty="0" smtClean="0"/>
              <a:t> of the problems in the Common Core's mathematics standards</a:t>
            </a:r>
          </a:p>
          <a:p>
            <a:pPr>
              <a:defRPr/>
            </a:pPr>
            <a:endParaRPr lang="en-US" dirty="0" smtClean="0"/>
          </a:p>
          <a:p>
            <a:pPr>
              <a:defRPr/>
            </a:pPr>
            <a:r>
              <a:rPr lang="en-US" dirty="0" smtClean="0"/>
              <a:t>Sandra </a:t>
            </a:r>
            <a:r>
              <a:rPr lang="en-US" dirty="0" err="1" smtClean="0"/>
              <a:t>Stotsky</a:t>
            </a:r>
            <a:r>
              <a:rPr lang="en-US" dirty="0" smtClean="0"/>
              <a:t>   </a:t>
            </a:r>
            <a:r>
              <a:rPr lang="en-US" u="sng" dirty="0" smtClean="0">
                <a:hlinkClick r:id="rId4"/>
              </a:rPr>
              <a:t>http://jaypgreene.com/2011/02/22/how-to-avoid-dumbing-high-schools-sown-in-re-authorizing-esea/</a:t>
            </a:r>
            <a:r>
              <a:rPr lang="en-US" dirty="0" smtClean="0"/>
              <a:t> </a:t>
            </a:r>
          </a:p>
          <a:p>
            <a:pPr>
              <a:defRPr/>
            </a:pPr>
            <a:endParaRPr lang="en-US" dirty="0" smtClean="0"/>
          </a:p>
          <a:p>
            <a:pPr>
              <a:defRPr/>
            </a:pPr>
            <a:r>
              <a:rPr lang="en-US" dirty="0" smtClean="0"/>
              <a:t>Closing the Door on Innovation:  </a:t>
            </a:r>
            <a:r>
              <a:rPr lang="en-US" dirty="0" smtClean="0">
                <a:hlinkClick r:id="rId5"/>
              </a:rPr>
              <a:t>http://susanohanian.org/show_yahoo.php?id=648</a:t>
            </a:r>
            <a:endParaRPr lang="en-US" dirty="0" smtClean="0"/>
          </a:p>
          <a:p>
            <a:pPr>
              <a:defRPr/>
            </a:pPr>
            <a:endParaRPr lang="en-US" dirty="0" smtClean="0"/>
          </a:p>
          <a:p>
            <a:pPr>
              <a:defRPr/>
            </a:pPr>
            <a:endParaRPr lang="en-US" dirty="0" smtClean="0"/>
          </a:p>
          <a:p>
            <a:pPr>
              <a:defRPr/>
            </a:pPr>
            <a:r>
              <a:rPr lang="en-US" dirty="0" smtClean="0"/>
              <a:t> </a:t>
            </a:r>
            <a:endParaRPr lang="en-US" dirty="0"/>
          </a:p>
        </p:txBody>
      </p:sp>
      <p:sp>
        <p:nvSpPr>
          <p:cNvPr id="43012" name="Slide Number Placeholder 3"/>
          <p:cNvSpPr>
            <a:spLocks noGrp="1"/>
          </p:cNvSpPr>
          <p:nvPr>
            <p:ph type="sldNum" sz="quarter" idx="5"/>
          </p:nvPr>
        </p:nvSpPr>
        <p:spPr>
          <a:noFill/>
        </p:spPr>
        <p:txBody>
          <a:bodyPr/>
          <a:lstStyle/>
          <a:p>
            <a:fld id="{981C94F5-F73F-4761-B1D9-FADF48705B28}" type="slidenum">
              <a:rPr lang="en-US" smtClean="0">
                <a:latin typeface="Arial" charset="0"/>
              </a:rPr>
              <a:pPr/>
              <a:t>19</a:t>
            </a:fld>
            <a:endParaRPr lang="en-US" smtClean="0">
              <a:latin typeface="Arial" charset="0"/>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p:cNvSpPr>
            <a:spLocks noGrp="1" noRot="1" noChangeAspect="1" noTextEdit="1"/>
          </p:cNvSpPr>
          <p:nvPr>
            <p:ph type="sldImg"/>
          </p:nvPr>
        </p:nvSpPr>
        <p:spPr>
          <a:ln/>
        </p:spPr>
      </p:sp>
      <p:sp>
        <p:nvSpPr>
          <p:cNvPr id="44035" name="Notes Placeholder 2"/>
          <p:cNvSpPr>
            <a:spLocks noGrp="1"/>
          </p:cNvSpPr>
          <p:nvPr>
            <p:ph type="body" idx="1"/>
          </p:nvPr>
        </p:nvSpPr>
        <p:spPr>
          <a:noFill/>
          <a:ln/>
        </p:spPr>
        <p:txBody>
          <a:bodyPr/>
          <a:lstStyle/>
          <a:p>
            <a:r>
              <a:rPr lang="en-US" smtClean="0">
                <a:latin typeface="Arial" charset="0"/>
                <a:hlinkClick r:id="rId3"/>
              </a:rPr>
              <a:t>AlterNet</a:t>
            </a:r>
            <a:r>
              <a:rPr lang="en-US" smtClean="0">
                <a:latin typeface="Arial" charset="0"/>
              </a:rPr>
              <a:t> / </a:t>
            </a:r>
            <a:r>
              <a:rPr lang="en-US" i="1" smtClean="0">
                <a:latin typeface="Arial" charset="0"/>
              </a:rPr>
              <a:t>By</a:t>
            </a:r>
            <a:r>
              <a:rPr lang="en-US" smtClean="0">
                <a:latin typeface="Arial" charset="0"/>
              </a:rPr>
              <a:t> </a:t>
            </a:r>
            <a:r>
              <a:rPr lang="en-US" i="1" smtClean="0">
                <a:latin typeface="Arial" charset="0"/>
                <a:hlinkClick r:id="rId4"/>
              </a:rPr>
              <a:t>Paul L. Thomas, Ed.D.</a:t>
            </a:r>
            <a:r>
              <a:rPr lang="en-US" smtClean="0">
                <a:latin typeface="Arial" charset="0"/>
              </a:rPr>
              <a:t> </a:t>
            </a:r>
          </a:p>
          <a:p>
            <a:r>
              <a:rPr lang="en-US" b="1" smtClean="0">
                <a:latin typeface="Arial" charset="0"/>
              </a:rPr>
              <a:t>Corporations Are Behind The Common Core State Standards — And That's Why They'll Never Work</a:t>
            </a:r>
          </a:p>
          <a:p>
            <a:r>
              <a:rPr lang="en-US" smtClean="0">
                <a:latin typeface="Arial" charset="0"/>
              </a:rPr>
              <a:t>http://www.alternet.org/education/corporations-are-behind-common-core-state-standards-and-thats-why-theyll-never-work  </a:t>
            </a:r>
          </a:p>
        </p:txBody>
      </p:sp>
      <p:sp>
        <p:nvSpPr>
          <p:cNvPr id="44036" name="Slide Number Placeholder 3"/>
          <p:cNvSpPr>
            <a:spLocks noGrp="1"/>
          </p:cNvSpPr>
          <p:nvPr>
            <p:ph type="sldNum" sz="quarter" idx="5"/>
          </p:nvPr>
        </p:nvSpPr>
        <p:spPr>
          <a:noFill/>
        </p:spPr>
        <p:txBody>
          <a:bodyPr/>
          <a:lstStyle/>
          <a:p>
            <a:fld id="{E02AA436-ECD3-44E0-BA55-DF5037F11D5A}" type="slidenum">
              <a:rPr lang="en-US" smtClean="0">
                <a:latin typeface="Arial" charset="0"/>
              </a:rPr>
              <a:pPr/>
              <a:t>20</a:t>
            </a:fld>
            <a:endParaRPr lang="en-US" smtClean="0">
              <a:latin typeface="Arial"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a:ln/>
        </p:spPr>
      </p:sp>
      <p:sp>
        <p:nvSpPr>
          <p:cNvPr id="26627" name="Notes Placeholder 2"/>
          <p:cNvSpPr>
            <a:spLocks noGrp="1"/>
          </p:cNvSpPr>
          <p:nvPr>
            <p:ph type="body" idx="1"/>
          </p:nvPr>
        </p:nvSpPr>
        <p:spPr>
          <a:noFill/>
          <a:ln/>
        </p:spPr>
        <p:txBody>
          <a:bodyPr/>
          <a:lstStyle/>
          <a:p>
            <a:r>
              <a:rPr lang="en-US" b="1" i="1" smtClean="0">
                <a:latin typeface="Arial" charset="0"/>
              </a:rPr>
              <a:t>Stephanie Banchero-Wall Street Journal May 09, 2012</a:t>
            </a:r>
            <a:br>
              <a:rPr lang="en-US" b="1" i="1" smtClean="0">
                <a:latin typeface="Arial" charset="0"/>
              </a:rPr>
            </a:br>
            <a:r>
              <a:rPr lang="en-US" b="1" i="1" smtClean="0">
                <a:latin typeface="Arial" charset="0"/>
                <a:hlinkClick r:id="rId3"/>
              </a:rPr>
              <a:t>http://online.wsj.com/article/SB10001424052702303630404577390431072241906.html?mod=wsj_share_tweet</a:t>
            </a:r>
            <a:endParaRPr lang="en-US" smtClean="0">
              <a:latin typeface="Arial" charset="0"/>
            </a:endParaRPr>
          </a:p>
        </p:txBody>
      </p:sp>
      <p:sp>
        <p:nvSpPr>
          <p:cNvPr id="26628" name="Slide Number Placeholder 3"/>
          <p:cNvSpPr>
            <a:spLocks noGrp="1"/>
          </p:cNvSpPr>
          <p:nvPr>
            <p:ph type="sldNum" sz="quarter" idx="5"/>
          </p:nvPr>
        </p:nvSpPr>
        <p:spPr>
          <a:noFill/>
        </p:spPr>
        <p:txBody>
          <a:bodyPr/>
          <a:lstStyle/>
          <a:p>
            <a:fld id="{EF6DAE16-159B-41C3-868E-FE29BC6EF8DD}" type="slidenum">
              <a:rPr lang="en-US" smtClean="0">
                <a:latin typeface="Arial" charset="0"/>
              </a:rPr>
              <a:pPr/>
              <a:t>3</a:t>
            </a:fld>
            <a:endParaRPr lang="en-US" smtClean="0">
              <a:latin typeface="Arial"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a:ln/>
        </p:spPr>
      </p:sp>
      <p:sp>
        <p:nvSpPr>
          <p:cNvPr id="3" name="Notes Placeholder 2"/>
          <p:cNvSpPr>
            <a:spLocks noGrp="1"/>
          </p:cNvSpPr>
          <p:nvPr>
            <p:ph type="body" idx="1"/>
          </p:nvPr>
        </p:nvSpPr>
        <p:spPr/>
        <p:txBody>
          <a:bodyPr>
            <a:normAutofit fontScale="47500" lnSpcReduction="20000"/>
          </a:bodyPr>
          <a:lstStyle/>
          <a:p>
            <a:pPr>
              <a:defRPr/>
            </a:pPr>
            <a:r>
              <a:rPr lang="en-US" b="1" dirty="0" smtClean="0"/>
              <a:t>Common Core Education Standards Fashioned By Big Business</a:t>
            </a:r>
          </a:p>
          <a:p>
            <a:pPr>
              <a:defRPr/>
            </a:pPr>
            <a:r>
              <a:rPr lang="en-US" i="1" dirty="0" smtClean="0"/>
              <a:t>Published Fri, Aug 23rd, 2013</a:t>
            </a:r>
            <a:r>
              <a:rPr lang="en-US" dirty="0" smtClean="0"/>
              <a:t>   </a:t>
            </a:r>
            <a:r>
              <a:rPr lang="en-US" dirty="0" smtClean="0">
                <a:hlinkClick r:id="rId3" tooltip="Posts by Johnnie-Ann Campbell"/>
              </a:rPr>
              <a:t>Johnnie-Ann Campbell</a:t>
            </a:r>
            <a:r>
              <a:rPr lang="en-US" dirty="0" smtClean="0"/>
              <a:t>, </a:t>
            </a:r>
            <a:r>
              <a:rPr lang="en-US" i="1" dirty="0" smtClean="0"/>
              <a:t>Senior Correspondent</a:t>
            </a:r>
          </a:p>
          <a:p>
            <a:pPr>
              <a:defRPr/>
            </a:pPr>
            <a:r>
              <a:rPr lang="en-US" dirty="0" smtClean="0"/>
              <a:t>http://www.capitolhilldaily.com/2013/08/common-core-standards/ </a:t>
            </a:r>
          </a:p>
          <a:p>
            <a:pPr>
              <a:defRPr/>
            </a:pPr>
            <a:endParaRPr lang="en-US" dirty="0" smtClean="0"/>
          </a:p>
          <a:p>
            <a:pPr>
              <a:defRPr/>
            </a:pPr>
            <a:r>
              <a:rPr lang="en-US" b="1" dirty="0" smtClean="0"/>
              <a:t>WHO IS BEHIND COMMON CORE?</a:t>
            </a:r>
            <a:r>
              <a:rPr lang="en-US" dirty="0" smtClean="0"/>
              <a:t>   </a:t>
            </a:r>
          </a:p>
          <a:p>
            <a:pPr>
              <a:defRPr/>
            </a:pPr>
            <a:r>
              <a:rPr lang="en-US" dirty="0" smtClean="0"/>
              <a:t>http://arizonansagainstcommoncore.com/Who_Behind_CC.html</a:t>
            </a:r>
          </a:p>
        </p:txBody>
      </p:sp>
      <p:sp>
        <p:nvSpPr>
          <p:cNvPr id="28676" name="Slide Number Placeholder 3"/>
          <p:cNvSpPr>
            <a:spLocks noGrp="1"/>
          </p:cNvSpPr>
          <p:nvPr>
            <p:ph type="sldNum" sz="quarter" idx="5"/>
          </p:nvPr>
        </p:nvSpPr>
        <p:spPr>
          <a:noFill/>
        </p:spPr>
        <p:txBody>
          <a:bodyPr/>
          <a:lstStyle/>
          <a:p>
            <a:fld id="{1D5070AC-BA8B-428E-9709-43EA8740B86E}" type="slidenum">
              <a:rPr lang="en-US" smtClean="0">
                <a:latin typeface="Arial" charset="0"/>
              </a:rPr>
              <a:pPr/>
              <a:t>4</a:t>
            </a:fld>
            <a:endParaRPr lang="en-US" smtClean="0">
              <a:latin typeface="Arial"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p:cNvSpPr>
            <a:spLocks noGrp="1" noRot="1" noChangeAspect="1" noTextEdit="1"/>
          </p:cNvSpPr>
          <p:nvPr>
            <p:ph type="sldImg"/>
          </p:nvPr>
        </p:nvSpPr>
        <p:spPr>
          <a:ln/>
        </p:spPr>
      </p:sp>
      <p:sp>
        <p:nvSpPr>
          <p:cNvPr id="27651" name="Notes Placeholder 2"/>
          <p:cNvSpPr>
            <a:spLocks noGrp="1"/>
          </p:cNvSpPr>
          <p:nvPr>
            <p:ph type="body" idx="1"/>
          </p:nvPr>
        </p:nvSpPr>
        <p:spPr>
          <a:noFill/>
          <a:ln/>
        </p:spPr>
        <p:txBody>
          <a:bodyPr/>
          <a:lstStyle/>
          <a:p>
            <a:r>
              <a:rPr lang="en-US" b="1" smtClean="0">
                <a:latin typeface="Arial" charset="0"/>
              </a:rPr>
              <a:t>Will 2014 Be the Year of Common Core Demolition?</a:t>
            </a:r>
            <a:endParaRPr lang="en-US" smtClean="0">
              <a:latin typeface="Arial" charset="0"/>
            </a:endParaRPr>
          </a:p>
          <a:p>
            <a:r>
              <a:rPr lang="en-US" b="1" u="sng" smtClean="0">
                <a:latin typeface="Arial" charset="0"/>
                <a:hlinkClick r:id="rId3"/>
              </a:rPr>
              <a:t>http://www.susanohanian.org/core.php?id=663</a:t>
            </a:r>
            <a:r>
              <a:rPr lang="en-US" smtClean="0">
                <a:latin typeface="Arial" charset="0"/>
              </a:rPr>
              <a:t> </a:t>
            </a:r>
          </a:p>
          <a:p>
            <a:endParaRPr lang="en-US" smtClean="0">
              <a:latin typeface="Arial" charset="0"/>
            </a:endParaRPr>
          </a:p>
          <a:p>
            <a:r>
              <a:rPr lang="en-US" b="1" smtClean="0">
                <a:latin typeface="Arial" charset="0"/>
              </a:rPr>
              <a:t>States Reconsider Common Core Tests</a:t>
            </a:r>
            <a:endParaRPr lang="en-US" smtClean="0">
              <a:latin typeface="Arial" charset="0"/>
            </a:endParaRPr>
          </a:p>
          <a:p>
            <a:r>
              <a:rPr lang="en-US" b="1" u="sng" smtClean="0">
                <a:latin typeface="Arial" charset="0"/>
                <a:hlinkClick r:id="rId4"/>
              </a:rPr>
              <a:t>http://www.pewstates.org/projects/stateline/headlines/states-reconsider-common-core-tests-85899535255</a:t>
            </a:r>
            <a:r>
              <a:rPr lang="en-US" b="1" smtClean="0">
                <a:latin typeface="Arial" charset="0"/>
              </a:rPr>
              <a:t> </a:t>
            </a:r>
            <a:endParaRPr lang="en-US" smtClean="0">
              <a:latin typeface="Arial" charset="0"/>
            </a:endParaRPr>
          </a:p>
          <a:p>
            <a:endParaRPr lang="en-US" smtClean="0">
              <a:latin typeface="Arial" charset="0"/>
            </a:endParaRPr>
          </a:p>
          <a:p>
            <a:r>
              <a:rPr lang="en-US" b="1" smtClean="0">
                <a:latin typeface="Arial" charset="0"/>
              </a:rPr>
              <a:t>Political Rivals Find Common Ground Over Common Core</a:t>
            </a:r>
          </a:p>
          <a:p>
            <a:r>
              <a:rPr lang="en-US" smtClean="0">
                <a:latin typeface="Arial" charset="0"/>
                <a:hlinkClick r:id="rId5"/>
              </a:rPr>
              <a:t>http://www.npr.org/2014/01/28/267488648/backlash-grows-against-common-core-education-standards?ft=1&amp;f=1013</a:t>
            </a:r>
            <a:endParaRPr lang="en-US" smtClean="0">
              <a:latin typeface="Arial" charset="0"/>
            </a:endParaRPr>
          </a:p>
          <a:p>
            <a:endParaRPr lang="en-US" smtClean="0">
              <a:latin typeface="Arial" charset="0"/>
            </a:endParaRPr>
          </a:p>
          <a:p>
            <a:r>
              <a:rPr lang="en-US" b="1" smtClean="0">
                <a:latin typeface="Arial" charset="0"/>
              </a:rPr>
              <a:t>REGENTS ADJUST COMMON CORE IMPLEMENTATION</a:t>
            </a:r>
          </a:p>
          <a:p>
            <a:r>
              <a:rPr lang="en-US" smtClean="0">
                <a:latin typeface="Arial" charset="0"/>
                <a:hlinkClick r:id="rId6"/>
              </a:rPr>
              <a:t>http://www.oms.nysed.gov/press/regents-adjust-common-core-implementation.html</a:t>
            </a:r>
            <a:endParaRPr lang="en-US" b="1" smtClean="0">
              <a:latin typeface="Arial" charset="0"/>
            </a:endParaRPr>
          </a:p>
          <a:p>
            <a:endParaRPr lang="en-US" smtClean="0">
              <a:latin typeface="Arial" charset="0"/>
            </a:endParaRPr>
          </a:p>
          <a:p>
            <a:endParaRPr lang="en-US" smtClean="0">
              <a:latin typeface="Arial" charset="0"/>
            </a:endParaRPr>
          </a:p>
        </p:txBody>
      </p:sp>
      <p:sp>
        <p:nvSpPr>
          <p:cNvPr id="27652" name="Slide Number Placeholder 3"/>
          <p:cNvSpPr>
            <a:spLocks noGrp="1"/>
          </p:cNvSpPr>
          <p:nvPr>
            <p:ph type="sldNum" sz="quarter" idx="5"/>
          </p:nvPr>
        </p:nvSpPr>
        <p:spPr>
          <a:noFill/>
        </p:spPr>
        <p:txBody>
          <a:bodyPr/>
          <a:lstStyle/>
          <a:p>
            <a:fld id="{91BEEDFC-886C-4E11-A7B3-FD75395A1C76}" type="slidenum">
              <a:rPr lang="en-US" smtClean="0">
                <a:latin typeface="Arial" charset="0"/>
              </a:rPr>
              <a:pPr/>
              <a:t>5</a:t>
            </a:fld>
            <a:endParaRPr lang="en-US" smtClean="0">
              <a:latin typeface="Arial"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a:ln/>
        </p:spPr>
      </p:sp>
      <p:sp>
        <p:nvSpPr>
          <p:cNvPr id="30723" name="Notes Placeholder 2"/>
          <p:cNvSpPr>
            <a:spLocks noGrp="1"/>
          </p:cNvSpPr>
          <p:nvPr>
            <p:ph type="body" idx="1"/>
          </p:nvPr>
        </p:nvSpPr>
        <p:spPr>
          <a:noFill/>
          <a:ln/>
        </p:spPr>
        <p:txBody>
          <a:bodyPr/>
          <a:lstStyle/>
          <a:p>
            <a:r>
              <a:rPr lang="en-US" b="1" i="1" smtClean="0">
                <a:latin typeface="Arial" charset="0"/>
                <a:hlinkClick r:id="rId3"/>
              </a:rPr>
              <a:t>Anthony Cody</a:t>
            </a:r>
            <a:r>
              <a:rPr lang="en-US" b="1" i="1" smtClean="0">
                <a:latin typeface="Arial" charset="0"/>
              </a:rPr>
              <a:t> on February 4, 2013 11:21 AM </a:t>
            </a:r>
            <a:r>
              <a:rPr lang="en-US" b="1" i="1" u="sng" smtClean="0">
                <a:latin typeface="Arial" charset="0"/>
                <a:hlinkClick r:id="rId4"/>
              </a:rPr>
              <a:t>http://blogs.edweek.org/teachers/living-in-dialogue/2013/02/opposition_to_common_core_coul.html</a:t>
            </a:r>
            <a:endParaRPr lang="en-US" b="1" i="1" u="sng" smtClean="0">
              <a:latin typeface="Arial" charset="0"/>
            </a:endParaRPr>
          </a:p>
          <a:p>
            <a:endParaRPr lang="en-US" b="1" i="1" u="sng" smtClean="0">
              <a:latin typeface="Arial" charset="0"/>
            </a:endParaRPr>
          </a:p>
          <a:p>
            <a:r>
              <a:rPr lang="en-US" b="1" smtClean="0">
                <a:latin typeface="Arial" charset="0"/>
              </a:rPr>
              <a:t>GOALS 2000--THE CLINTON ADMINISTRATION EDUCATION PROGRAM</a:t>
            </a:r>
            <a:endParaRPr lang="en-US" b="1" i="1" u="sng" smtClean="0">
              <a:latin typeface="Arial" charset="0"/>
            </a:endParaRPr>
          </a:p>
          <a:p>
            <a:r>
              <a:rPr lang="en-US" smtClean="0">
                <a:latin typeface="Arial" charset="0"/>
              </a:rPr>
              <a:t>http://www3.nd.edu/~rbarger/www7/goals200.html </a:t>
            </a:r>
          </a:p>
        </p:txBody>
      </p:sp>
      <p:sp>
        <p:nvSpPr>
          <p:cNvPr id="30724" name="Slide Number Placeholder 3"/>
          <p:cNvSpPr>
            <a:spLocks noGrp="1"/>
          </p:cNvSpPr>
          <p:nvPr>
            <p:ph type="sldNum" sz="quarter" idx="5"/>
          </p:nvPr>
        </p:nvSpPr>
        <p:spPr>
          <a:noFill/>
        </p:spPr>
        <p:txBody>
          <a:bodyPr/>
          <a:lstStyle/>
          <a:p>
            <a:fld id="{37C8A59F-952C-4D9C-9282-1E94971BC51A}" type="slidenum">
              <a:rPr lang="en-US" smtClean="0">
                <a:latin typeface="Arial" charset="0"/>
              </a:rPr>
              <a:pPr/>
              <a:t>6</a:t>
            </a:fld>
            <a:endParaRPr lang="en-US" smtClean="0">
              <a:latin typeface="Arial"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p:cNvSpPr>
            <a:spLocks noGrp="1" noRot="1" noChangeAspect="1" noTextEdit="1"/>
          </p:cNvSpPr>
          <p:nvPr>
            <p:ph type="sldImg"/>
          </p:nvPr>
        </p:nvSpPr>
        <p:spPr>
          <a:ln/>
        </p:spPr>
      </p:sp>
      <p:sp>
        <p:nvSpPr>
          <p:cNvPr id="29699" name="Notes Placeholder 2"/>
          <p:cNvSpPr>
            <a:spLocks noGrp="1"/>
          </p:cNvSpPr>
          <p:nvPr>
            <p:ph type="body" idx="1"/>
          </p:nvPr>
        </p:nvSpPr>
        <p:spPr>
          <a:noFill/>
          <a:ln/>
        </p:spPr>
        <p:txBody>
          <a:bodyPr/>
          <a:lstStyle/>
          <a:p>
            <a:r>
              <a:rPr lang="en-US" b="1" i="1" smtClean="0">
                <a:latin typeface="Arial" charset="0"/>
              </a:rPr>
              <a:t>Stephanie Banchero-Wall Street Journal May 09, 2012</a:t>
            </a:r>
            <a:br>
              <a:rPr lang="en-US" b="1" i="1" smtClean="0">
                <a:latin typeface="Arial" charset="0"/>
              </a:rPr>
            </a:br>
            <a:r>
              <a:rPr lang="en-US" b="1" i="1" u="sng" smtClean="0">
                <a:latin typeface="Arial" charset="0"/>
                <a:hlinkClick r:id="rId3"/>
              </a:rPr>
              <a:t>http://online.wsj.com/article/SB10001424052702303630404577390431072241906.html?mod=wsj_share_tweet</a:t>
            </a:r>
            <a:endParaRPr lang="en-US" smtClean="0">
              <a:latin typeface="Arial" charset="0"/>
            </a:endParaRPr>
          </a:p>
        </p:txBody>
      </p:sp>
      <p:sp>
        <p:nvSpPr>
          <p:cNvPr id="29700" name="Slide Number Placeholder 3"/>
          <p:cNvSpPr>
            <a:spLocks noGrp="1"/>
          </p:cNvSpPr>
          <p:nvPr>
            <p:ph type="sldNum" sz="quarter" idx="5"/>
          </p:nvPr>
        </p:nvSpPr>
        <p:spPr>
          <a:noFill/>
        </p:spPr>
        <p:txBody>
          <a:bodyPr/>
          <a:lstStyle/>
          <a:p>
            <a:fld id="{02386344-6FDD-41DE-B8C6-C76DF22231E6}" type="slidenum">
              <a:rPr lang="en-US" smtClean="0">
                <a:latin typeface="Arial" charset="0"/>
              </a:rPr>
              <a:pPr/>
              <a:t>7</a:t>
            </a:fld>
            <a:endParaRPr lang="en-US" smtClean="0">
              <a:latin typeface="Arial"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p:cNvSpPr>
            <a:spLocks noGrp="1" noRot="1" noChangeAspect="1" noTextEdit="1"/>
          </p:cNvSpPr>
          <p:nvPr>
            <p:ph type="sldImg"/>
          </p:nvPr>
        </p:nvSpPr>
        <p:spPr>
          <a:ln/>
        </p:spPr>
      </p:sp>
      <p:sp>
        <p:nvSpPr>
          <p:cNvPr id="31747" name="Notes Placeholder 2"/>
          <p:cNvSpPr>
            <a:spLocks noGrp="1"/>
          </p:cNvSpPr>
          <p:nvPr>
            <p:ph type="body" idx="1"/>
          </p:nvPr>
        </p:nvSpPr>
        <p:spPr>
          <a:noFill/>
          <a:ln/>
        </p:spPr>
        <p:txBody>
          <a:bodyPr/>
          <a:lstStyle/>
          <a:p>
            <a:r>
              <a:rPr lang="en-US" b="1" i="1" smtClean="0">
                <a:latin typeface="Arial" charset="0"/>
              </a:rPr>
              <a:t>Stephanie Banchero-Wall Street Journal May 09, 2012</a:t>
            </a:r>
            <a:br>
              <a:rPr lang="en-US" b="1" i="1" smtClean="0">
                <a:latin typeface="Arial" charset="0"/>
              </a:rPr>
            </a:br>
            <a:r>
              <a:rPr lang="en-US" b="1" i="1" smtClean="0">
                <a:latin typeface="Arial" charset="0"/>
                <a:hlinkClick r:id="rId3"/>
              </a:rPr>
              <a:t>http://online.wsj.com/article/SB10001424052702303630404577390431072241906.html?mod=wsj_share_tweet</a:t>
            </a:r>
            <a:endParaRPr lang="en-US" b="1" i="1" smtClean="0">
              <a:latin typeface="Arial" charset="0"/>
            </a:endParaRPr>
          </a:p>
          <a:p>
            <a:endParaRPr lang="en-US" b="1" i="1" smtClean="0">
              <a:latin typeface="Arial" charset="0"/>
            </a:endParaRPr>
          </a:p>
          <a:p>
            <a:r>
              <a:rPr lang="en-US" b="1" i="1" smtClean="0">
                <a:latin typeface="Arial" charset="0"/>
              </a:rPr>
              <a:t>Washington Post Answer Sheet-February 13, 2012</a:t>
            </a:r>
            <a:br>
              <a:rPr lang="en-US" b="1" i="1" smtClean="0">
                <a:latin typeface="Arial" charset="0"/>
              </a:rPr>
            </a:br>
            <a:r>
              <a:rPr lang="en-US" b="1" i="1" smtClean="0">
                <a:latin typeface="Arial" charset="0"/>
                <a:hlinkClick r:id="rId4"/>
              </a:rPr>
              <a:t>http://www.washingtonpost.com/blogs/answer-sheet/wp/2013/02/13/former-education-commissioner-blasts-common-core-process/</a:t>
            </a:r>
            <a:endParaRPr lang="en-US" smtClean="0">
              <a:latin typeface="Arial" charset="0"/>
            </a:endParaRPr>
          </a:p>
        </p:txBody>
      </p:sp>
      <p:sp>
        <p:nvSpPr>
          <p:cNvPr id="31748" name="Slide Number Placeholder 3"/>
          <p:cNvSpPr>
            <a:spLocks noGrp="1"/>
          </p:cNvSpPr>
          <p:nvPr>
            <p:ph type="sldNum" sz="quarter" idx="5"/>
          </p:nvPr>
        </p:nvSpPr>
        <p:spPr>
          <a:noFill/>
        </p:spPr>
        <p:txBody>
          <a:bodyPr/>
          <a:lstStyle/>
          <a:p>
            <a:fld id="{6576752A-FE1B-466C-AF69-EB8FBCBB52DE}" type="slidenum">
              <a:rPr lang="en-US" smtClean="0">
                <a:latin typeface="Arial" charset="0"/>
              </a:rPr>
              <a:pPr/>
              <a:t>8</a:t>
            </a:fld>
            <a:endParaRPr lang="en-US" smtClean="0">
              <a:latin typeface="Arial"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a:ln/>
        </p:spPr>
      </p:sp>
      <p:sp>
        <p:nvSpPr>
          <p:cNvPr id="32771" name="Notes Placeholder 2"/>
          <p:cNvSpPr>
            <a:spLocks noGrp="1"/>
          </p:cNvSpPr>
          <p:nvPr>
            <p:ph type="body" idx="1"/>
          </p:nvPr>
        </p:nvSpPr>
        <p:spPr>
          <a:noFill/>
          <a:ln/>
        </p:spPr>
        <p:txBody>
          <a:bodyPr/>
          <a:lstStyle/>
          <a:p>
            <a:r>
              <a:rPr lang="en-US" smtClean="0">
                <a:latin typeface="Arial" charset="0"/>
              </a:rPr>
              <a:t>http://truthinamericaneducation.com/wp-content/uploads/2012/03/common_core_standards.pdf </a:t>
            </a:r>
          </a:p>
        </p:txBody>
      </p:sp>
      <p:sp>
        <p:nvSpPr>
          <p:cNvPr id="32772" name="Slide Number Placeholder 3"/>
          <p:cNvSpPr>
            <a:spLocks noGrp="1"/>
          </p:cNvSpPr>
          <p:nvPr>
            <p:ph type="sldNum" sz="quarter" idx="5"/>
          </p:nvPr>
        </p:nvSpPr>
        <p:spPr>
          <a:noFill/>
        </p:spPr>
        <p:txBody>
          <a:bodyPr/>
          <a:lstStyle/>
          <a:p>
            <a:fld id="{0A49480F-1872-4EAC-A8E2-D030886BF774}" type="slidenum">
              <a:rPr lang="en-US" smtClean="0">
                <a:latin typeface="Arial" charset="0"/>
              </a:rPr>
              <a:pPr/>
              <a:t>9</a:t>
            </a:fld>
            <a:endParaRPr lang="en-US" smtClean="0">
              <a:latin typeface="Arial"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noTextEdit="1"/>
          </p:cNvSpPr>
          <p:nvPr>
            <p:ph type="sldImg"/>
          </p:nvPr>
        </p:nvSpPr>
        <p:spPr>
          <a:ln/>
        </p:spPr>
      </p:sp>
      <p:sp>
        <p:nvSpPr>
          <p:cNvPr id="33795" name="Notes Placeholder 2"/>
          <p:cNvSpPr>
            <a:spLocks noGrp="1"/>
          </p:cNvSpPr>
          <p:nvPr>
            <p:ph type="body" idx="1"/>
          </p:nvPr>
        </p:nvSpPr>
        <p:spPr>
          <a:noFill/>
          <a:ln/>
        </p:spPr>
        <p:txBody>
          <a:bodyPr/>
          <a:lstStyle/>
          <a:p>
            <a:r>
              <a:rPr lang="en-US" b="1" smtClean="0">
                <a:latin typeface="Arial" charset="0"/>
              </a:rPr>
              <a:t>David Coleman's Global Revenge and the Common Core </a:t>
            </a:r>
            <a:endParaRPr lang="en-US" smtClean="0">
              <a:latin typeface="Arial" charset="0"/>
            </a:endParaRPr>
          </a:p>
          <a:p>
            <a:r>
              <a:rPr lang="en-US" smtClean="0">
                <a:latin typeface="Arial" charset="0"/>
              </a:rPr>
              <a:t>http://www.schoolsmatter.info/2012/04/david-colemans-global-revenge-and.html</a:t>
            </a:r>
          </a:p>
        </p:txBody>
      </p:sp>
      <p:sp>
        <p:nvSpPr>
          <p:cNvPr id="33796" name="Slide Number Placeholder 3"/>
          <p:cNvSpPr>
            <a:spLocks noGrp="1"/>
          </p:cNvSpPr>
          <p:nvPr>
            <p:ph type="sldNum" sz="quarter" idx="5"/>
          </p:nvPr>
        </p:nvSpPr>
        <p:spPr>
          <a:noFill/>
        </p:spPr>
        <p:txBody>
          <a:bodyPr/>
          <a:lstStyle/>
          <a:p>
            <a:fld id="{AD68299D-944C-4ECE-9A25-66194BE60BAD}" type="slidenum">
              <a:rPr lang="en-US" smtClean="0">
                <a:latin typeface="Arial" charset="0"/>
              </a:rPr>
              <a:pPr/>
              <a:t>10</a:t>
            </a:fld>
            <a:endParaRPr lang="en-US" smtClean="0">
              <a:latin typeface="Arial"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Freeform 2"/>
          <p:cNvSpPr>
            <a:spLocks/>
          </p:cNvSpPr>
          <p:nvPr/>
        </p:nvSpPr>
        <p:spPr bwMode="blackWhite">
          <a:xfrm>
            <a:off x="20638" y="12700"/>
            <a:ext cx="8896350" cy="6780213"/>
          </a:xfrm>
          <a:custGeom>
            <a:avLst/>
            <a:gdLst/>
            <a:ahLst/>
            <a:cxnLst>
              <a:cxn ang="0">
                <a:pos x="2822" y="0"/>
              </a:cxn>
              <a:cxn ang="0">
                <a:pos x="0" y="975"/>
              </a:cxn>
              <a:cxn ang="0">
                <a:pos x="2169" y="3619"/>
              </a:cxn>
              <a:cxn ang="0">
                <a:pos x="3985" y="1125"/>
              </a:cxn>
              <a:cxn ang="0">
                <a:pos x="2822" y="0"/>
              </a:cxn>
              <a:cxn ang="0">
                <a:pos x="2822" y="0"/>
              </a:cxn>
            </a:cxnLst>
            <a:rect l="0" t="0" r="r" b="b"/>
            <a:pathLst>
              <a:path w="3985" h="3619">
                <a:moveTo>
                  <a:pt x="2822" y="0"/>
                </a:moveTo>
                <a:lnTo>
                  <a:pt x="0" y="975"/>
                </a:lnTo>
                <a:lnTo>
                  <a:pt x="2169" y="3619"/>
                </a:lnTo>
                <a:lnTo>
                  <a:pt x="3985" y="1125"/>
                </a:lnTo>
                <a:lnTo>
                  <a:pt x="2822" y="0"/>
                </a:lnTo>
                <a:lnTo>
                  <a:pt x="2822" y="0"/>
                </a:lnTo>
                <a:close/>
              </a:path>
            </a:pathLst>
          </a:custGeom>
          <a:solidFill>
            <a:schemeClr val="accent1"/>
          </a:solidFill>
          <a:ln w="9525">
            <a:noFill/>
            <a:round/>
            <a:headEnd/>
            <a:tailEnd/>
          </a:ln>
        </p:spPr>
        <p:txBody>
          <a:bodyPr/>
          <a:lstStyle/>
          <a:p>
            <a:pPr>
              <a:defRPr/>
            </a:pPr>
            <a:endParaRPr lang="en-US"/>
          </a:p>
        </p:txBody>
      </p:sp>
      <p:grpSp>
        <p:nvGrpSpPr>
          <p:cNvPr id="5" name="Group 8"/>
          <p:cNvGrpSpPr>
            <a:grpSpLocks/>
          </p:cNvGrpSpPr>
          <p:nvPr/>
        </p:nvGrpSpPr>
        <p:grpSpPr bwMode="auto">
          <a:xfrm>
            <a:off x="195263" y="234950"/>
            <a:ext cx="3787775" cy="1778000"/>
            <a:chOff x="123" y="148"/>
            <a:chExt cx="2386" cy="1120"/>
          </a:xfrm>
        </p:grpSpPr>
        <p:sp>
          <p:nvSpPr>
            <p:cNvPr id="6" name="Freeform 9"/>
            <p:cNvSpPr>
              <a:spLocks/>
            </p:cNvSpPr>
            <p:nvPr userDrawn="1"/>
          </p:nvSpPr>
          <p:spPr bwMode="auto">
            <a:xfrm>
              <a:off x="177" y="177"/>
              <a:ext cx="2250" cy="1017"/>
            </a:xfrm>
            <a:custGeom>
              <a:avLst/>
              <a:gdLst/>
              <a:ahLst/>
              <a:cxnLst>
                <a:cxn ang="0">
                  <a:pos x="794" y="395"/>
                </a:cxn>
                <a:cxn ang="0">
                  <a:pos x="710" y="318"/>
                </a:cxn>
                <a:cxn ang="0">
                  <a:pos x="556" y="210"/>
                </a:cxn>
                <a:cxn ang="0">
                  <a:pos x="71" y="0"/>
                </a:cxn>
                <a:cxn ang="0">
                  <a:pos x="23" y="20"/>
                </a:cxn>
                <a:cxn ang="0">
                  <a:pos x="0" y="83"/>
                </a:cxn>
                <a:cxn ang="0">
                  <a:pos x="28" y="155"/>
                </a:cxn>
                <a:cxn ang="0">
                  <a:pos x="570" y="409"/>
                </a:cxn>
                <a:cxn ang="0">
                  <a:pos x="689" y="393"/>
                </a:cxn>
                <a:cxn ang="0">
                  <a:pos x="785" y="414"/>
                </a:cxn>
                <a:cxn ang="0">
                  <a:pos x="794" y="395"/>
                </a:cxn>
                <a:cxn ang="0">
                  <a:pos x="794" y="395"/>
                </a:cxn>
              </a:cxnLst>
              <a:rect l="0" t="0" r="r" b="b"/>
              <a:pathLst>
                <a:path w="794" h="414">
                  <a:moveTo>
                    <a:pt x="794" y="395"/>
                  </a:moveTo>
                  <a:lnTo>
                    <a:pt x="710" y="318"/>
                  </a:lnTo>
                  <a:lnTo>
                    <a:pt x="556" y="210"/>
                  </a:lnTo>
                  <a:lnTo>
                    <a:pt x="71" y="0"/>
                  </a:lnTo>
                  <a:lnTo>
                    <a:pt x="23" y="20"/>
                  </a:lnTo>
                  <a:lnTo>
                    <a:pt x="0" y="83"/>
                  </a:lnTo>
                  <a:lnTo>
                    <a:pt x="28" y="155"/>
                  </a:lnTo>
                  <a:lnTo>
                    <a:pt x="570" y="409"/>
                  </a:lnTo>
                  <a:lnTo>
                    <a:pt x="689" y="393"/>
                  </a:lnTo>
                  <a:lnTo>
                    <a:pt x="785" y="414"/>
                  </a:lnTo>
                  <a:lnTo>
                    <a:pt x="794" y="395"/>
                  </a:lnTo>
                  <a:lnTo>
                    <a:pt x="794" y="395"/>
                  </a:lnTo>
                  <a:close/>
                </a:path>
              </a:pathLst>
            </a:custGeom>
            <a:solidFill>
              <a:srgbClr val="F8F8F8"/>
            </a:solidFill>
            <a:ln w="9525">
              <a:noFill/>
              <a:round/>
              <a:headEnd/>
              <a:tailEnd/>
            </a:ln>
          </p:spPr>
          <p:txBody>
            <a:bodyPr/>
            <a:lstStyle/>
            <a:p>
              <a:pPr>
                <a:defRPr/>
              </a:pPr>
              <a:endParaRPr lang="en-US"/>
            </a:p>
          </p:txBody>
        </p:sp>
        <p:sp>
          <p:nvSpPr>
            <p:cNvPr id="7" name="Freeform 10"/>
            <p:cNvSpPr>
              <a:spLocks/>
            </p:cNvSpPr>
            <p:nvPr userDrawn="1"/>
          </p:nvSpPr>
          <p:spPr bwMode="auto">
            <a:xfrm>
              <a:off x="166" y="261"/>
              <a:ext cx="2244" cy="1007"/>
            </a:xfrm>
            <a:custGeom>
              <a:avLst/>
              <a:gdLst/>
              <a:ahLst/>
              <a:cxnLst>
                <a:cxn ang="0">
                  <a:pos x="137" y="0"/>
                </a:cxn>
                <a:cxn ang="0">
                  <a:pos x="1331" y="519"/>
                </a:cxn>
                <a:cxn ang="0">
                  <a:pos x="1428" y="638"/>
                </a:cxn>
                <a:cxn ang="0">
                  <a:pos x="1586" y="792"/>
                </a:cxn>
                <a:cxn ang="0">
                  <a:pos x="1565" y="821"/>
                </a:cxn>
                <a:cxn ang="0">
                  <a:pos x="1350" y="787"/>
                </a:cxn>
                <a:cxn ang="0">
                  <a:pos x="1145" y="811"/>
                </a:cxn>
                <a:cxn ang="0">
                  <a:pos x="42" y="298"/>
                </a:cxn>
                <a:cxn ang="0">
                  <a:pos x="0" y="150"/>
                </a:cxn>
                <a:cxn ang="0">
                  <a:pos x="46" y="32"/>
                </a:cxn>
                <a:cxn ang="0">
                  <a:pos x="137" y="0"/>
                </a:cxn>
                <a:cxn ang="0">
                  <a:pos x="137" y="0"/>
                </a:cxn>
              </a:cxnLst>
              <a:rect l="0" t="0" r="r" b="b"/>
              <a:pathLst>
                <a:path w="1586" h="821">
                  <a:moveTo>
                    <a:pt x="137" y="0"/>
                  </a:moveTo>
                  <a:lnTo>
                    <a:pt x="1331" y="519"/>
                  </a:lnTo>
                  <a:lnTo>
                    <a:pt x="1428" y="638"/>
                  </a:lnTo>
                  <a:lnTo>
                    <a:pt x="1586" y="792"/>
                  </a:lnTo>
                  <a:lnTo>
                    <a:pt x="1565" y="821"/>
                  </a:lnTo>
                  <a:lnTo>
                    <a:pt x="1350" y="787"/>
                  </a:lnTo>
                  <a:lnTo>
                    <a:pt x="1145" y="811"/>
                  </a:lnTo>
                  <a:lnTo>
                    <a:pt x="42" y="298"/>
                  </a:lnTo>
                  <a:lnTo>
                    <a:pt x="0" y="150"/>
                  </a:lnTo>
                  <a:lnTo>
                    <a:pt x="46" y="32"/>
                  </a:lnTo>
                  <a:lnTo>
                    <a:pt x="137" y="0"/>
                  </a:lnTo>
                  <a:lnTo>
                    <a:pt x="137" y="0"/>
                  </a:lnTo>
                  <a:close/>
                </a:path>
              </a:pathLst>
            </a:custGeom>
            <a:solidFill>
              <a:schemeClr val="tx2"/>
            </a:solidFill>
            <a:ln w="9525">
              <a:noFill/>
              <a:round/>
              <a:headEnd/>
              <a:tailEnd/>
            </a:ln>
          </p:spPr>
          <p:txBody>
            <a:bodyPr/>
            <a:lstStyle/>
            <a:p>
              <a:pPr>
                <a:defRPr/>
              </a:pPr>
              <a:endParaRPr lang="en-US"/>
            </a:p>
          </p:txBody>
        </p:sp>
        <p:sp>
          <p:nvSpPr>
            <p:cNvPr id="8" name="Freeform 11"/>
            <p:cNvSpPr>
              <a:spLocks/>
            </p:cNvSpPr>
            <p:nvPr userDrawn="1"/>
          </p:nvSpPr>
          <p:spPr bwMode="auto">
            <a:xfrm>
              <a:off x="474" y="344"/>
              <a:ext cx="1488" cy="919"/>
            </a:xfrm>
            <a:custGeom>
              <a:avLst/>
              <a:gdLst/>
              <a:ahLst/>
              <a:cxnLst>
                <a:cxn ang="0">
                  <a:pos x="0" y="325"/>
                </a:cxn>
                <a:cxn ang="0">
                  <a:pos x="922" y="747"/>
                </a:cxn>
                <a:cxn ang="0">
                  <a:pos x="939" y="534"/>
                </a:cxn>
                <a:cxn ang="0">
                  <a:pos x="1049" y="422"/>
                </a:cxn>
                <a:cxn ang="0">
                  <a:pos x="78" y="0"/>
                </a:cxn>
                <a:cxn ang="0">
                  <a:pos x="0" y="127"/>
                </a:cxn>
                <a:cxn ang="0">
                  <a:pos x="0" y="325"/>
                </a:cxn>
                <a:cxn ang="0">
                  <a:pos x="0" y="325"/>
                </a:cxn>
              </a:cxnLst>
              <a:rect l="0" t="0" r="r" b="b"/>
              <a:pathLst>
                <a:path w="1049" h="747">
                  <a:moveTo>
                    <a:pt x="0" y="325"/>
                  </a:moveTo>
                  <a:lnTo>
                    <a:pt x="922" y="747"/>
                  </a:lnTo>
                  <a:lnTo>
                    <a:pt x="939" y="534"/>
                  </a:lnTo>
                  <a:lnTo>
                    <a:pt x="1049" y="422"/>
                  </a:lnTo>
                  <a:lnTo>
                    <a:pt x="78" y="0"/>
                  </a:lnTo>
                  <a:lnTo>
                    <a:pt x="0" y="127"/>
                  </a:lnTo>
                  <a:lnTo>
                    <a:pt x="0" y="325"/>
                  </a:lnTo>
                  <a:lnTo>
                    <a:pt x="0" y="325"/>
                  </a:lnTo>
                  <a:close/>
                </a:path>
              </a:pathLst>
            </a:custGeom>
            <a:solidFill>
              <a:schemeClr val="bg2"/>
            </a:solidFill>
            <a:ln w="9525">
              <a:noFill/>
              <a:round/>
              <a:headEnd/>
              <a:tailEnd/>
            </a:ln>
          </p:spPr>
          <p:txBody>
            <a:bodyPr/>
            <a:lstStyle/>
            <a:p>
              <a:pPr>
                <a:defRPr/>
              </a:pPr>
              <a:endParaRPr lang="en-US"/>
            </a:p>
          </p:txBody>
        </p:sp>
        <p:grpSp>
          <p:nvGrpSpPr>
            <p:cNvPr id="9" name="Group 12"/>
            <p:cNvGrpSpPr>
              <a:grpSpLocks/>
            </p:cNvGrpSpPr>
            <p:nvPr userDrawn="1"/>
          </p:nvGrpSpPr>
          <p:grpSpPr bwMode="auto">
            <a:xfrm>
              <a:off x="123" y="148"/>
              <a:ext cx="2386" cy="1081"/>
              <a:chOff x="123" y="148"/>
              <a:chExt cx="2386" cy="1081"/>
            </a:xfrm>
          </p:grpSpPr>
          <p:sp>
            <p:nvSpPr>
              <p:cNvPr id="10" name="Freeform 13"/>
              <p:cNvSpPr>
                <a:spLocks/>
              </p:cNvSpPr>
              <p:nvPr userDrawn="1"/>
            </p:nvSpPr>
            <p:spPr bwMode="auto">
              <a:xfrm>
                <a:off x="2005" y="934"/>
                <a:ext cx="212" cy="214"/>
              </a:xfrm>
              <a:custGeom>
                <a:avLst/>
                <a:gdLst/>
                <a:ahLst/>
                <a:cxnLst>
                  <a:cxn ang="0">
                    <a:pos x="110" y="0"/>
                  </a:cxn>
                  <a:cxn ang="0">
                    <a:pos x="40" y="66"/>
                  </a:cxn>
                  <a:cxn ang="0">
                    <a:pos x="0" y="173"/>
                  </a:cxn>
                  <a:cxn ang="0">
                    <a:pos x="80" y="160"/>
                  </a:cxn>
                  <a:cxn ang="0">
                    <a:pos x="103" y="84"/>
                  </a:cxn>
                  <a:cxn ang="0">
                    <a:pos x="150" y="27"/>
                  </a:cxn>
                  <a:cxn ang="0">
                    <a:pos x="110" y="0"/>
                  </a:cxn>
                  <a:cxn ang="0">
                    <a:pos x="110" y="0"/>
                  </a:cxn>
                </a:cxnLst>
                <a:rect l="0" t="0" r="r" b="b"/>
                <a:pathLst>
                  <a:path w="150" h="173">
                    <a:moveTo>
                      <a:pt x="110" y="0"/>
                    </a:moveTo>
                    <a:lnTo>
                      <a:pt x="40" y="66"/>
                    </a:lnTo>
                    <a:lnTo>
                      <a:pt x="0" y="173"/>
                    </a:lnTo>
                    <a:lnTo>
                      <a:pt x="80" y="160"/>
                    </a:lnTo>
                    <a:lnTo>
                      <a:pt x="103" y="84"/>
                    </a:lnTo>
                    <a:lnTo>
                      <a:pt x="150" y="27"/>
                    </a:lnTo>
                    <a:lnTo>
                      <a:pt x="110" y="0"/>
                    </a:lnTo>
                    <a:lnTo>
                      <a:pt x="110" y="0"/>
                    </a:lnTo>
                    <a:close/>
                  </a:path>
                </a:pathLst>
              </a:custGeom>
              <a:solidFill>
                <a:schemeClr val="accent2"/>
              </a:solidFill>
              <a:ln w="9525">
                <a:noFill/>
                <a:round/>
                <a:headEnd/>
                <a:tailEnd/>
              </a:ln>
            </p:spPr>
            <p:txBody>
              <a:bodyPr/>
              <a:lstStyle/>
              <a:p>
                <a:pPr>
                  <a:defRPr/>
                </a:pPr>
                <a:endParaRPr lang="en-US"/>
              </a:p>
            </p:txBody>
          </p:sp>
          <p:sp>
            <p:nvSpPr>
              <p:cNvPr id="11" name="Freeform 14"/>
              <p:cNvSpPr>
                <a:spLocks/>
              </p:cNvSpPr>
              <p:nvPr userDrawn="1"/>
            </p:nvSpPr>
            <p:spPr bwMode="auto">
              <a:xfrm>
                <a:off x="123" y="148"/>
                <a:ext cx="2386" cy="1081"/>
              </a:xfrm>
              <a:custGeom>
                <a:avLst/>
                <a:gdLst/>
                <a:ahLst/>
                <a:cxnLst>
                  <a:cxn ang="0">
                    <a:pos x="156" y="0"/>
                  </a:cxn>
                  <a:cxn ang="0">
                    <a:pos x="63" y="52"/>
                  </a:cxn>
                  <a:cxn ang="0">
                    <a:pos x="0" y="208"/>
                  </a:cxn>
                  <a:cxn ang="0">
                    <a:pos x="67" y="358"/>
                  </a:cxn>
                  <a:cxn ang="0">
                    <a:pos x="1182" y="867"/>
                  </a:cxn>
                  <a:cxn ang="0">
                    <a:pos x="1422" y="835"/>
                  </a:cxn>
                  <a:cxn ang="0">
                    <a:pos x="1616" y="880"/>
                  </a:cxn>
                  <a:cxn ang="0">
                    <a:pos x="1684" y="808"/>
                  </a:cxn>
                  <a:cxn ang="0">
                    <a:pos x="1502" y="664"/>
                  </a:cxn>
                  <a:cxn ang="0">
                    <a:pos x="1428" y="512"/>
                  </a:cxn>
                  <a:cxn ang="0">
                    <a:pos x="1369" y="527"/>
                  </a:cxn>
                  <a:cxn ang="0">
                    <a:pos x="1439" y="664"/>
                  </a:cxn>
                  <a:cxn ang="0">
                    <a:pos x="1578" y="810"/>
                  </a:cxn>
                  <a:cxn ang="0">
                    <a:pos x="1413" y="787"/>
                  </a:cxn>
                  <a:cxn ang="0">
                    <a:pos x="1219" y="814"/>
                  </a:cxn>
                  <a:cxn ang="0">
                    <a:pos x="1255" y="650"/>
                  </a:cxn>
                  <a:cxn ang="0">
                    <a:pos x="1338" y="538"/>
                  </a:cxn>
                  <a:cxn ang="0">
                    <a:pos x="1241" y="552"/>
                  </a:cxn>
                  <a:cxn ang="0">
                    <a:pos x="1165" y="658"/>
                  </a:cxn>
                  <a:cxn ang="0">
                    <a:pos x="1139" y="791"/>
                  </a:cxn>
                  <a:cxn ang="0">
                    <a:pos x="107" y="310"/>
                  </a:cxn>
                  <a:cxn ang="0">
                    <a:pos x="80" y="215"/>
                  </a:cxn>
                  <a:cxn ang="0">
                    <a:pos x="103" y="95"/>
                  </a:cxn>
                  <a:cxn ang="0">
                    <a:pos x="217" y="0"/>
                  </a:cxn>
                  <a:cxn ang="0">
                    <a:pos x="156" y="0"/>
                  </a:cxn>
                  <a:cxn ang="0">
                    <a:pos x="156" y="0"/>
                  </a:cxn>
                </a:cxnLst>
                <a:rect l="0" t="0" r="r" b="b"/>
                <a:pathLst>
                  <a:path w="1684" h="880">
                    <a:moveTo>
                      <a:pt x="156" y="0"/>
                    </a:moveTo>
                    <a:lnTo>
                      <a:pt x="63" y="52"/>
                    </a:lnTo>
                    <a:lnTo>
                      <a:pt x="0" y="208"/>
                    </a:lnTo>
                    <a:lnTo>
                      <a:pt x="67" y="358"/>
                    </a:lnTo>
                    <a:lnTo>
                      <a:pt x="1182" y="867"/>
                    </a:lnTo>
                    <a:lnTo>
                      <a:pt x="1422" y="835"/>
                    </a:lnTo>
                    <a:lnTo>
                      <a:pt x="1616" y="880"/>
                    </a:lnTo>
                    <a:lnTo>
                      <a:pt x="1684" y="808"/>
                    </a:lnTo>
                    <a:lnTo>
                      <a:pt x="1502" y="664"/>
                    </a:lnTo>
                    <a:lnTo>
                      <a:pt x="1428" y="512"/>
                    </a:lnTo>
                    <a:lnTo>
                      <a:pt x="1369" y="527"/>
                    </a:lnTo>
                    <a:lnTo>
                      <a:pt x="1439" y="664"/>
                    </a:lnTo>
                    <a:lnTo>
                      <a:pt x="1578" y="810"/>
                    </a:lnTo>
                    <a:lnTo>
                      <a:pt x="1413" y="787"/>
                    </a:lnTo>
                    <a:lnTo>
                      <a:pt x="1219" y="814"/>
                    </a:lnTo>
                    <a:lnTo>
                      <a:pt x="1255" y="650"/>
                    </a:lnTo>
                    <a:lnTo>
                      <a:pt x="1338" y="538"/>
                    </a:lnTo>
                    <a:lnTo>
                      <a:pt x="1241" y="552"/>
                    </a:lnTo>
                    <a:lnTo>
                      <a:pt x="1165" y="658"/>
                    </a:lnTo>
                    <a:lnTo>
                      <a:pt x="1139" y="791"/>
                    </a:lnTo>
                    <a:lnTo>
                      <a:pt x="107" y="310"/>
                    </a:lnTo>
                    <a:lnTo>
                      <a:pt x="80" y="215"/>
                    </a:lnTo>
                    <a:lnTo>
                      <a:pt x="103" y="95"/>
                    </a:lnTo>
                    <a:lnTo>
                      <a:pt x="217" y="0"/>
                    </a:lnTo>
                    <a:lnTo>
                      <a:pt x="156" y="0"/>
                    </a:lnTo>
                    <a:lnTo>
                      <a:pt x="156" y="0"/>
                    </a:lnTo>
                    <a:close/>
                  </a:path>
                </a:pathLst>
              </a:custGeom>
              <a:solidFill>
                <a:schemeClr val="accent2"/>
              </a:solidFill>
              <a:ln w="9525">
                <a:noFill/>
                <a:round/>
                <a:headEnd/>
                <a:tailEnd/>
              </a:ln>
            </p:spPr>
            <p:txBody>
              <a:bodyPr/>
              <a:lstStyle/>
              <a:p>
                <a:pPr>
                  <a:defRPr/>
                </a:pPr>
                <a:endParaRPr lang="en-US"/>
              </a:p>
            </p:txBody>
          </p:sp>
          <p:sp>
            <p:nvSpPr>
              <p:cNvPr id="12" name="Freeform 15"/>
              <p:cNvSpPr>
                <a:spLocks/>
              </p:cNvSpPr>
              <p:nvPr userDrawn="1"/>
            </p:nvSpPr>
            <p:spPr bwMode="auto">
              <a:xfrm>
                <a:off x="324" y="158"/>
                <a:ext cx="1686" cy="614"/>
              </a:xfrm>
              <a:custGeom>
                <a:avLst/>
                <a:gdLst/>
                <a:ahLst/>
                <a:cxnLst>
                  <a:cxn ang="0">
                    <a:pos x="100" y="0"/>
                  </a:cxn>
                  <a:cxn ang="0">
                    <a:pos x="1190" y="490"/>
                  </a:cxn>
                  <a:cxn ang="0">
                    <a:pos x="1076" y="500"/>
                  </a:cxn>
                  <a:cxn ang="0">
                    <a:pos x="0" y="27"/>
                  </a:cxn>
                  <a:cxn ang="0">
                    <a:pos x="100" y="0"/>
                  </a:cxn>
                  <a:cxn ang="0">
                    <a:pos x="100" y="0"/>
                  </a:cxn>
                </a:cxnLst>
                <a:rect l="0" t="0" r="r" b="b"/>
                <a:pathLst>
                  <a:path w="1190" h="500">
                    <a:moveTo>
                      <a:pt x="100" y="0"/>
                    </a:moveTo>
                    <a:lnTo>
                      <a:pt x="1190" y="490"/>
                    </a:lnTo>
                    <a:lnTo>
                      <a:pt x="1076" y="500"/>
                    </a:lnTo>
                    <a:lnTo>
                      <a:pt x="0" y="27"/>
                    </a:lnTo>
                    <a:lnTo>
                      <a:pt x="100" y="0"/>
                    </a:lnTo>
                    <a:lnTo>
                      <a:pt x="100" y="0"/>
                    </a:lnTo>
                    <a:close/>
                  </a:path>
                </a:pathLst>
              </a:custGeom>
              <a:solidFill>
                <a:schemeClr val="accent2"/>
              </a:solidFill>
              <a:ln w="9525">
                <a:noFill/>
                <a:round/>
                <a:headEnd/>
                <a:tailEnd/>
              </a:ln>
            </p:spPr>
            <p:txBody>
              <a:bodyPr/>
              <a:lstStyle/>
              <a:p>
                <a:pPr>
                  <a:defRPr/>
                </a:pPr>
                <a:endParaRPr lang="en-US"/>
              </a:p>
            </p:txBody>
          </p:sp>
          <p:sp>
            <p:nvSpPr>
              <p:cNvPr id="13" name="Freeform 16"/>
              <p:cNvSpPr>
                <a:spLocks/>
              </p:cNvSpPr>
              <p:nvPr userDrawn="1"/>
            </p:nvSpPr>
            <p:spPr bwMode="auto">
              <a:xfrm>
                <a:off x="409" y="251"/>
                <a:ext cx="227" cy="410"/>
              </a:xfrm>
              <a:custGeom>
                <a:avLst/>
                <a:gdLst/>
                <a:ahLst/>
                <a:cxnLst>
                  <a:cxn ang="0">
                    <a:pos x="116" y="0"/>
                  </a:cxn>
                  <a:cxn ang="0">
                    <a:pos x="19" y="106"/>
                  </a:cxn>
                  <a:cxn ang="0">
                    <a:pos x="0" y="230"/>
                  </a:cxn>
                  <a:cxn ang="0">
                    <a:pos x="33" y="314"/>
                  </a:cxn>
                  <a:cxn ang="0">
                    <a:pos x="94" y="335"/>
                  </a:cxn>
                  <a:cxn ang="0">
                    <a:pos x="76" y="154"/>
                  </a:cxn>
                  <a:cxn ang="0">
                    <a:pos x="160" y="17"/>
                  </a:cxn>
                  <a:cxn ang="0">
                    <a:pos x="116" y="0"/>
                  </a:cxn>
                  <a:cxn ang="0">
                    <a:pos x="116" y="0"/>
                  </a:cxn>
                </a:cxnLst>
                <a:rect l="0" t="0" r="r" b="b"/>
                <a:pathLst>
                  <a:path w="160" h="335">
                    <a:moveTo>
                      <a:pt x="116" y="0"/>
                    </a:moveTo>
                    <a:lnTo>
                      <a:pt x="19" y="106"/>
                    </a:lnTo>
                    <a:lnTo>
                      <a:pt x="0" y="230"/>
                    </a:lnTo>
                    <a:lnTo>
                      <a:pt x="33" y="314"/>
                    </a:lnTo>
                    <a:lnTo>
                      <a:pt x="94" y="335"/>
                    </a:lnTo>
                    <a:lnTo>
                      <a:pt x="76" y="154"/>
                    </a:lnTo>
                    <a:lnTo>
                      <a:pt x="160" y="17"/>
                    </a:lnTo>
                    <a:lnTo>
                      <a:pt x="116" y="0"/>
                    </a:lnTo>
                    <a:lnTo>
                      <a:pt x="116" y="0"/>
                    </a:lnTo>
                    <a:close/>
                  </a:path>
                </a:pathLst>
              </a:custGeom>
              <a:solidFill>
                <a:schemeClr val="accent2"/>
              </a:solidFill>
              <a:ln w="9525">
                <a:noFill/>
                <a:round/>
                <a:headEnd/>
                <a:tailEnd/>
              </a:ln>
            </p:spPr>
            <p:txBody>
              <a:bodyPr/>
              <a:lstStyle/>
              <a:p>
                <a:pPr>
                  <a:defRPr/>
                </a:pPr>
                <a:endParaRPr lang="en-US"/>
              </a:p>
            </p:txBody>
          </p:sp>
          <p:sp>
            <p:nvSpPr>
              <p:cNvPr id="14" name="Freeform 17"/>
              <p:cNvSpPr>
                <a:spLocks/>
              </p:cNvSpPr>
              <p:nvPr userDrawn="1"/>
            </p:nvSpPr>
            <p:spPr bwMode="auto">
              <a:xfrm>
                <a:off x="846" y="536"/>
                <a:ext cx="691" cy="364"/>
              </a:xfrm>
              <a:custGeom>
                <a:avLst/>
                <a:gdLst/>
                <a:ahLst/>
                <a:cxnLst>
                  <a:cxn ang="0">
                    <a:pos x="14" y="34"/>
                  </a:cxn>
                  <a:cxn ang="0">
                    <a:pos x="160" y="66"/>
                  </a:cxn>
                  <a:cxn ang="0">
                    <a:pos x="324" y="137"/>
                  </a:cxn>
                  <a:cxn ang="0">
                    <a:pos x="440" y="243"/>
                  </a:cxn>
                  <a:cxn ang="0">
                    <a:pos x="326" y="230"/>
                  </a:cxn>
                  <a:cxn ang="0">
                    <a:pos x="139" y="146"/>
                  </a:cxn>
                  <a:cxn ang="0">
                    <a:pos x="50" y="80"/>
                  </a:cxn>
                  <a:cxn ang="0">
                    <a:pos x="107" y="163"/>
                  </a:cxn>
                  <a:cxn ang="0">
                    <a:pos x="272" y="270"/>
                  </a:cxn>
                  <a:cxn ang="0">
                    <a:pos x="466" y="296"/>
                  </a:cxn>
                  <a:cxn ang="0">
                    <a:pos x="489" y="224"/>
                  </a:cxn>
                  <a:cxn ang="0">
                    <a:pos x="394" y="120"/>
                  </a:cxn>
                  <a:cxn ang="0">
                    <a:pos x="170" y="17"/>
                  </a:cxn>
                  <a:cxn ang="0">
                    <a:pos x="0" y="0"/>
                  </a:cxn>
                  <a:cxn ang="0">
                    <a:pos x="14" y="34"/>
                  </a:cxn>
                  <a:cxn ang="0">
                    <a:pos x="14" y="34"/>
                  </a:cxn>
                </a:cxnLst>
                <a:rect l="0" t="0" r="r" b="b"/>
                <a:pathLst>
                  <a:path w="489" h="296">
                    <a:moveTo>
                      <a:pt x="14" y="34"/>
                    </a:moveTo>
                    <a:lnTo>
                      <a:pt x="160" y="66"/>
                    </a:lnTo>
                    <a:lnTo>
                      <a:pt x="324" y="137"/>
                    </a:lnTo>
                    <a:lnTo>
                      <a:pt x="440" y="243"/>
                    </a:lnTo>
                    <a:lnTo>
                      <a:pt x="326" y="230"/>
                    </a:lnTo>
                    <a:lnTo>
                      <a:pt x="139" y="146"/>
                    </a:lnTo>
                    <a:lnTo>
                      <a:pt x="50" y="80"/>
                    </a:lnTo>
                    <a:lnTo>
                      <a:pt x="107" y="163"/>
                    </a:lnTo>
                    <a:lnTo>
                      <a:pt x="272" y="270"/>
                    </a:lnTo>
                    <a:lnTo>
                      <a:pt x="466" y="296"/>
                    </a:lnTo>
                    <a:lnTo>
                      <a:pt x="489" y="224"/>
                    </a:lnTo>
                    <a:lnTo>
                      <a:pt x="394" y="120"/>
                    </a:lnTo>
                    <a:lnTo>
                      <a:pt x="170" y="17"/>
                    </a:lnTo>
                    <a:lnTo>
                      <a:pt x="0" y="0"/>
                    </a:lnTo>
                    <a:lnTo>
                      <a:pt x="14" y="34"/>
                    </a:lnTo>
                    <a:lnTo>
                      <a:pt x="14" y="34"/>
                    </a:lnTo>
                    <a:close/>
                  </a:path>
                </a:pathLst>
              </a:custGeom>
              <a:solidFill>
                <a:schemeClr val="accent2"/>
              </a:solidFill>
              <a:ln w="9525">
                <a:noFill/>
                <a:round/>
                <a:headEnd/>
                <a:tailEnd/>
              </a:ln>
            </p:spPr>
            <p:txBody>
              <a:bodyPr/>
              <a:lstStyle/>
              <a:p>
                <a:pPr>
                  <a:defRPr/>
                </a:pPr>
                <a:endParaRPr lang="en-US"/>
              </a:p>
            </p:txBody>
          </p:sp>
        </p:grpSp>
      </p:grpSp>
      <p:grpSp>
        <p:nvGrpSpPr>
          <p:cNvPr id="15" name="Group 18"/>
          <p:cNvGrpSpPr>
            <a:grpSpLocks/>
          </p:cNvGrpSpPr>
          <p:nvPr/>
        </p:nvGrpSpPr>
        <p:grpSpPr bwMode="auto">
          <a:xfrm>
            <a:off x="7915275" y="4368800"/>
            <a:ext cx="742950" cy="1058863"/>
            <a:chOff x="4986" y="2752"/>
            <a:chExt cx="468" cy="667"/>
          </a:xfrm>
        </p:grpSpPr>
        <p:sp>
          <p:nvSpPr>
            <p:cNvPr id="16" name="Freeform 19"/>
            <p:cNvSpPr>
              <a:spLocks/>
            </p:cNvSpPr>
            <p:nvPr userDrawn="1"/>
          </p:nvSpPr>
          <p:spPr bwMode="auto">
            <a:xfrm rot="7320404">
              <a:off x="4909" y="2936"/>
              <a:ext cx="629" cy="293"/>
            </a:xfrm>
            <a:custGeom>
              <a:avLst/>
              <a:gdLst/>
              <a:ahLst/>
              <a:cxnLst>
                <a:cxn ang="0">
                  <a:pos x="794" y="395"/>
                </a:cxn>
                <a:cxn ang="0">
                  <a:pos x="710" y="318"/>
                </a:cxn>
                <a:cxn ang="0">
                  <a:pos x="556" y="210"/>
                </a:cxn>
                <a:cxn ang="0">
                  <a:pos x="71" y="0"/>
                </a:cxn>
                <a:cxn ang="0">
                  <a:pos x="23" y="20"/>
                </a:cxn>
                <a:cxn ang="0">
                  <a:pos x="0" y="83"/>
                </a:cxn>
                <a:cxn ang="0">
                  <a:pos x="28" y="155"/>
                </a:cxn>
                <a:cxn ang="0">
                  <a:pos x="570" y="409"/>
                </a:cxn>
                <a:cxn ang="0">
                  <a:pos x="689" y="393"/>
                </a:cxn>
                <a:cxn ang="0">
                  <a:pos x="785" y="414"/>
                </a:cxn>
                <a:cxn ang="0">
                  <a:pos x="794" y="395"/>
                </a:cxn>
                <a:cxn ang="0">
                  <a:pos x="794" y="395"/>
                </a:cxn>
              </a:cxnLst>
              <a:rect l="0" t="0" r="r" b="b"/>
              <a:pathLst>
                <a:path w="794" h="414">
                  <a:moveTo>
                    <a:pt x="794" y="395"/>
                  </a:moveTo>
                  <a:lnTo>
                    <a:pt x="710" y="318"/>
                  </a:lnTo>
                  <a:lnTo>
                    <a:pt x="556" y="210"/>
                  </a:lnTo>
                  <a:lnTo>
                    <a:pt x="71" y="0"/>
                  </a:lnTo>
                  <a:lnTo>
                    <a:pt x="23" y="20"/>
                  </a:lnTo>
                  <a:lnTo>
                    <a:pt x="0" y="83"/>
                  </a:lnTo>
                  <a:lnTo>
                    <a:pt x="28" y="155"/>
                  </a:lnTo>
                  <a:lnTo>
                    <a:pt x="570" y="409"/>
                  </a:lnTo>
                  <a:lnTo>
                    <a:pt x="689" y="393"/>
                  </a:lnTo>
                  <a:lnTo>
                    <a:pt x="785" y="414"/>
                  </a:lnTo>
                  <a:lnTo>
                    <a:pt x="794" y="395"/>
                  </a:lnTo>
                  <a:lnTo>
                    <a:pt x="794" y="395"/>
                  </a:lnTo>
                  <a:close/>
                </a:path>
              </a:pathLst>
            </a:custGeom>
            <a:solidFill>
              <a:srgbClr val="F8F8F8"/>
            </a:solidFill>
            <a:ln w="9525">
              <a:noFill/>
              <a:round/>
              <a:headEnd/>
              <a:tailEnd/>
            </a:ln>
          </p:spPr>
          <p:txBody>
            <a:bodyPr/>
            <a:lstStyle/>
            <a:p>
              <a:pPr>
                <a:defRPr/>
              </a:pPr>
              <a:endParaRPr lang="en-US"/>
            </a:p>
          </p:txBody>
        </p:sp>
        <p:sp>
          <p:nvSpPr>
            <p:cNvPr id="17" name="Freeform 20"/>
            <p:cNvSpPr>
              <a:spLocks/>
            </p:cNvSpPr>
            <p:nvPr userDrawn="1"/>
          </p:nvSpPr>
          <p:spPr bwMode="auto">
            <a:xfrm rot="7320404">
              <a:off x="4893" y="2923"/>
              <a:ext cx="627" cy="290"/>
            </a:xfrm>
            <a:custGeom>
              <a:avLst/>
              <a:gdLst/>
              <a:ahLst/>
              <a:cxnLst>
                <a:cxn ang="0">
                  <a:pos x="137" y="0"/>
                </a:cxn>
                <a:cxn ang="0">
                  <a:pos x="1331" y="519"/>
                </a:cxn>
                <a:cxn ang="0">
                  <a:pos x="1428" y="638"/>
                </a:cxn>
                <a:cxn ang="0">
                  <a:pos x="1586" y="792"/>
                </a:cxn>
                <a:cxn ang="0">
                  <a:pos x="1565" y="821"/>
                </a:cxn>
                <a:cxn ang="0">
                  <a:pos x="1350" y="787"/>
                </a:cxn>
                <a:cxn ang="0">
                  <a:pos x="1145" y="811"/>
                </a:cxn>
                <a:cxn ang="0">
                  <a:pos x="42" y="298"/>
                </a:cxn>
                <a:cxn ang="0">
                  <a:pos x="0" y="150"/>
                </a:cxn>
                <a:cxn ang="0">
                  <a:pos x="46" y="32"/>
                </a:cxn>
                <a:cxn ang="0">
                  <a:pos x="137" y="0"/>
                </a:cxn>
                <a:cxn ang="0">
                  <a:pos x="137" y="0"/>
                </a:cxn>
              </a:cxnLst>
              <a:rect l="0" t="0" r="r" b="b"/>
              <a:pathLst>
                <a:path w="1586" h="821">
                  <a:moveTo>
                    <a:pt x="137" y="0"/>
                  </a:moveTo>
                  <a:lnTo>
                    <a:pt x="1331" y="519"/>
                  </a:lnTo>
                  <a:lnTo>
                    <a:pt x="1428" y="638"/>
                  </a:lnTo>
                  <a:lnTo>
                    <a:pt x="1586" y="792"/>
                  </a:lnTo>
                  <a:lnTo>
                    <a:pt x="1565" y="821"/>
                  </a:lnTo>
                  <a:lnTo>
                    <a:pt x="1350" y="787"/>
                  </a:lnTo>
                  <a:lnTo>
                    <a:pt x="1145" y="811"/>
                  </a:lnTo>
                  <a:lnTo>
                    <a:pt x="42" y="298"/>
                  </a:lnTo>
                  <a:lnTo>
                    <a:pt x="0" y="150"/>
                  </a:lnTo>
                  <a:lnTo>
                    <a:pt x="46" y="32"/>
                  </a:lnTo>
                  <a:lnTo>
                    <a:pt x="137" y="0"/>
                  </a:lnTo>
                  <a:lnTo>
                    <a:pt x="137" y="0"/>
                  </a:lnTo>
                  <a:close/>
                </a:path>
              </a:pathLst>
            </a:custGeom>
            <a:solidFill>
              <a:schemeClr val="folHlink"/>
            </a:solidFill>
            <a:ln w="9525">
              <a:noFill/>
              <a:round/>
              <a:headEnd/>
              <a:tailEnd/>
            </a:ln>
          </p:spPr>
          <p:txBody>
            <a:bodyPr/>
            <a:lstStyle/>
            <a:p>
              <a:pPr>
                <a:defRPr/>
              </a:pPr>
              <a:endParaRPr lang="en-US"/>
            </a:p>
          </p:txBody>
        </p:sp>
        <p:sp>
          <p:nvSpPr>
            <p:cNvPr id="18" name="Freeform 21"/>
            <p:cNvSpPr>
              <a:spLocks/>
            </p:cNvSpPr>
            <p:nvPr userDrawn="1"/>
          </p:nvSpPr>
          <p:spPr bwMode="auto">
            <a:xfrm rot="7320404">
              <a:off x="5000" y="2913"/>
              <a:ext cx="416" cy="265"/>
            </a:xfrm>
            <a:custGeom>
              <a:avLst/>
              <a:gdLst/>
              <a:ahLst/>
              <a:cxnLst>
                <a:cxn ang="0">
                  <a:pos x="0" y="325"/>
                </a:cxn>
                <a:cxn ang="0">
                  <a:pos x="922" y="747"/>
                </a:cxn>
                <a:cxn ang="0">
                  <a:pos x="939" y="534"/>
                </a:cxn>
                <a:cxn ang="0">
                  <a:pos x="1049" y="422"/>
                </a:cxn>
                <a:cxn ang="0">
                  <a:pos x="78" y="0"/>
                </a:cxn>
                <a:cxn ang="0">
                  <a:pos x="0" y="127"/>
                </a:cxn>
                <a:cxn ang="0">
                  <a:pos x="0" y="325"/>
                </a:cxn>
                <a:cxn ang="0">
                  <a:pos x="0" y="325"/>
                </a:cxn>
              </a:cxnLst>
              <a:rect l="0" t="0" r="r" b="b"/>
              <a:pathLst>
                <a:path w="1049" h="747">
                  <a:moveTo>
                    <a:pt x="0" y="325"/>
                  </a:moveTo>
                  <a:lnTo>
                    <a:pt x="922" y="747"/>
                  </a:lnTo>
                  <a:lnTo>
                    <a:pt x="939" y="534"/>
                  </a:lnTo>
                  <a:lnTo>
                    <a:pt x="1049" y="422"/>
                  </a:lnTo>
                  <a:lnTo>
                    <a:pt x="78" y="0"/>
                  </a:lnTo>
                  <a:lnTo>
                    <a:pt x="0" y="127"/>
                  </a:lnTo>
                  <a:lnTo>
                    <a:pt x="0" y="325"/>
                  </a:lnTo>
                  <a:lnTo>
                    <a:pt x="0" y="325"/>
                  </a:lnTo>
                  <a:close/>
                </a:path>
              </a:pathLst>
            </a:custGeom>
            <a:solidFill>
              <a:schemeClr val="bg2"/>
            </a:solidFill>
            <a:ln w="9525">
              <a:noFill/>
              <a:round/>
              <a:headEnd/>
              <a:tailEnd/>
            </a:ln>
          </p:spPr>
          <p:txBody>
            <a:bodyPr/>
            <a:lstStyle/>
            <a:p>
              <a:pPr>
                <a:defRPr/>
              </a:pPr>
              <a:endParaRPr lang="en-US"/>
            </a:p>
          </p:txBody>
        </p:sp>
        <p:grpSp>
          <p:nvGrpSpPr>
            <p:cNvPr id="19" name="Group 22"/>
            <p:cNvGrpSpPr>
              <a:grpSpLocks/>
            </p:cNvGrpSpPr>
            <p:nvPr userDrawn="1"/>
          </p:nvGrpSpPr>
          <p:grpSpPr bwMode="auto">
            <a:xfrm>
              <a:off x="4986" y="2752"/>
              <a:ext cx="469" cy="667"/>
              <a:chOff x="4986" y="2752"/>
              <a:chExt cx="469" cy="667"/>
            </a:xfrm>
          </p:grpSpPr>
          <p:sp>
            <p:nvSpPr>
              <p:cNvPr id="20" name="Freeform 23"/>
              <p:cNvSpPr>
                <a:spLocks/>
              </p:cNvSpPr>
              <p:nvPr userDrawn="1"/>
            </p:nvSpPr>
            <p:spPr bwMode="auto">
              <a:xfrm rot="7320404">
                <a:off x="4987" y="3190"/>
                <a:ext cx="59" cy="61"/>
              </a:xfrm>
              <a:custGeom>
                <a:avLst/>
                <a:gdLst/>
                <a:ahLst/>
                <a:cxnLst>
                  <a:cxn ang="0">
                    <a:pos x="110" y="0"/>
                  </a:cxn>
                  <a:cxn ang="0">
                    <a:pos x="40" y="66"/>
                  </a:cxn>
                  <a:cxn ang="0">
                    <a:pos x="0" y="173"/>
                  </a:cxn>
                  <a:cxn ang="0">
                    <a:pos x="80" y="160"/>
                  </a:cxn>
                  <a:cxn ang="0">
                    <a:pos x="103" y="84"/>
                  </a:cxn>
                  <a:cxn ang="0">
                    <a:pos x="150" y="27"/>
                  </a:cxn>
                  <a:cxn ang="0">
                    <a:pos x="110" y="0"/>
                  </a:cxn>
                  <a:cxn ang="0">
                    <a:pos x="110" y="0"/>
                  </a:cxn>
                </a:cxnLst>
                <a:rect l="0" t="0" r="r" b="b"/>
                <a:pathLst>
                  <a:path w="150" h="173">
                    <a:moveTo>
                      <a:pt x="110" y="0"/>
                    </a:moveTo>
                    <a:lnTo>
                      <a:pt x="40" y="66"/>
                    </a:lnTo>
                    <a:lnTo>
                      <a:pt x="0" y="173"/>
                    </a:lnTo>
                    <a:lnTo>
                      <a:pt x="80" y="160"/>
                    </a:lnTo>
                    <a:lnTo>
                      <a:pt x="103" y="84"/>
                    </a:lnTo>
                    <a:lnTo>
                      <a:pt x="150" y="27"/>
                    </a:lnTo>
                    <a:lnTo>
                      <a:pt x="110" y="0"/>
                    </a:lnTo>
                    <a:lnTo>
                      <a:pt x="110" y="0"/>
                    </a:lnTo>
                    <a:close/>
                  </a:path>
                </a:pathLst>
              </a:custGeom>
              <a:solidFill>
                <a:schemeClr val="accent2"/>
              </a:solidFill>
              <a:ln w="9525">
                <a:noFill/>
                <a:round/>
                <a:headEnd/>
                <a:tailEnd/>
              </a:ln>
            </p:spPr>
            <p:txBody>
              <a:bodyPr/>
              <a:lstStyle/>
              <a:p>
                <a:pPr>
                  <a:defRPr/>
                </a:pPr>
                <a:endParaRPr lang="en-US"/>
              </a:p>
            </p:txBody>
          </p:sp>
          <p:sp>
            <p:nvSpPr>
              <p:cNvPr id="21" name="Freeform 24"/>
              <p:cNvSpPr>
                <a:spLocks/>
              </p:cNvSpPr>
              <p:nvPr userDrawn="1"/>
            </p:nvSpPr>
            <p:spPr bwMode="auto">
              <a:xfrm rot="7320404">
                <a:off x="4887" y="2930"/>
                <a:ext cx="667" cy="311"/>
              </a:xfrm>
              <a:custGeom>
                <a:avLst/>
                <a:gdLst/>
                <a:ahLst/>
                <a:cxnLst>
                  <a:cxn ang="0">
                    <a:pos x="156" y="0"/>
                  </a:cxn>
                  <a:cxn ang="0">
                    <a:pos x="63" y="52"/>
                  </a:cxn>
                  <a:cxn ang="0">
                    <a:pos x="0" y="208"/>
                  </a:cxn>
                  <a:cxn ang="0">
                    <a:pos x="67" y="358"/>
                  </a:cxn>
                  <a:cxn ang="0">
                    <a:pos x="1182" y="867"/>
                  </a:cxn>
                  <a:cxn ang="0">
                    <a:pos x="1422" y="835"/>
                  </a:cxn>
                  <a:cxn ang="0">
                    <a:pos x="1616" y="880"/>
                  </a:cxn>
                  <a:cxn ang="0">
                    <a:pos x="1684" y="808"/>
                  </a:cxn>
                  <a:cxn ang="0">
                    <a:pos x="1502" y="664"/>
                  </a:cxn>
                  <a:cxn ang="0">
                    <a:pos x="1428" y="512"/>
                  </a:cxn>
                  <a:cxn ang="0">
                    <a:pos x="1369" y="527"/>
                  </a:cxn>
                  <a:cxn ang="0">
                    <a:pos x="1439" y="664"/>
                  </a:cxn>
                  <a:cxn ang="0">
                    <a:pos x="1578" y="810"/>
                  </a:cxn>
                  <a:cxn ang="0">
                    <a:pos x="1413" y="787"/>
                  </a:cxn>
                  <a:cxn ang="0">
                    <a:pos x="1219" y="814"/>
                  </a:cxn>
                  <a:cxn ang="0">
                    <a:pos x="1255" y="650"/>
                  </a:cxn>
                  <a:cxn ang="0">
                    <a:pos x="1338" y="538"/>
                  </a:cxn>
                  <a:cxn ang="0">
                    <a:pos x="1241" y="552"/>
                  </a:cxn>
                  <a:cxn ang="0">
                    <a:pos x="1165" y="658"/>
                  </a:cxn>
                  <a:cxn ang="0">
                    <a:pos x="1139" y="791"/>
                  </a:cxn>
                  <a:cxn ang="0">
                    <a:pos x="107" y="310"/>
                  </a:cxn>
                  <a:cxn ang="0">
                    <a:pos x="80" y="215"/>
                  </a:cxn>
                  <a:cxn ang="0">
                    <a:pos x="103" y="95"/>
                  </a:cxn>
                  <a:cxn ang="0">
                    <a:pos x="217" y="0"/>
                  </a:cxn>
                  <a:cxn ang="0">
                    <a:pos x="156" y="0"/>
                  </a:cxn>
                  <a:cxn ang="0">
                    <a:pos x="156" y="0"/>
                  </a:cxn>
                </a:cxnLst>
                <a:rect l="0" t="0" r="r" b="b"/>
                <a:pathLst>
                  <a:path w="1684" h="880">
                    <a:moveTo>
                      <a:pt x="156" y="0"/>
                    </a:moveTo>
                    <a:lnTo>
                      <a:pt x="63" y="52"/>
                    </a:lnTo>
                    <a:lnTo>
                      <a:pt x="0" y="208"/>
                    </a:lnTo>
                    <a:lnTo>
                      <a:pt x="67" y="358"/>
                    </a:lnTo>
                    <a:lnTo>
                      <a:pt x="1182" y="867"/>
                    </a:lnTo>
                    <a:lnTo>
                      <a:pt x="1422" y="835"/>
                    </a:lnTo>
                    <a:lnTo>
                      <a:pt x="1616" y="880"/>
                    </a:lnTo>
                    <a:lnTo>
                      <a:pt x="1684" y="808"/>
                    </a:lnTo>
                    <a:lnTo>
                      <a:pt x="1502" y="664"/>
                    </a:lnTo>
                    <a:lnTo>
                      <a:pt x="1428" y="512"/>
                    </a:lnTo>
                    <a:lnTo>
                      <a:pt x="1369" y="527"/>
                    </a:lnTo>
                    <a:lnTo>
                      <a:pt x="1439" y="664"/>
                    </a:lnTo>
                    <a:lnTo>
                      <a:pt x="1578" y="810"/>
                    </a:lnTo>
                    <a:lnTo>
                      <a:pt x="1413" y="787"/>
                    </a:lnTo>
                    <a:lnTo>
                      <a:pt x="1219" y="814"/>
                    </a:lnTo>
                    <a:lnTo>
                      <a:pt x="1255" y="650"/>
                    </a:lnTo>
                    <a:lnTo>
                      <a:pt x="1338" y="538"/>
                    </a:lnTo>
                    <a:lnTo>
                      <a:pt x="1241" y="552"/>
                    </a:lnTo>
                    <a:lnTo>
                      <a:pt x="1165" y="658"/>
                    </a:lnTo>
                    <a:lnTo>
                      <a:pt x="1139" y="791"/>
                    </a:lnTo>
                    <a:lnTo>
                      <a:pt x="107" y="310"/>
                    </a:lnTo>
                    <a:lnTo>
                      <a:pt x="80" y="215"/>
                    </a:lnTo>
                    <a:lnTo>
                      <a:pt x="103" y="95"/>
                    </a:lnTo>
                    <a:lnTo>
                      <a:pt x="217" y="0"/>
                    </a:lnTo>
                    <a:lnTo>
                      <a:pt x="156" y="0"/>
                    </a:lnTo>
                    <a:lnTo>
                      <a:pt x="156" y="0"/>
                    </a:lnTo>
                    <a:close/>
                  </a:path>
                </a:pathLst>
              </a:custGeom>
              <a:solidFill>
                <a:schemeClr val="accent2"/>
              </a:solidFill>
              <a:ln w="9525">
                <a:noFill/>
                <a:round/>
                <a:headEnd/>
                <a:tailEnd/>
              </a:ln>
            </p:spPr>
            <p:txBody>
              <a:bodyPr/>
              <a:lstStyle/>
              <a:p>
                <a:pPr>
                  <a:defRPr/>
                </a:pPr>
                <a:endParaRPr lang="en-US"/>
              </a:p>
            </p:txBody>
          </p:sp>
          <p:sp>
            <p:nvSpPr>
              <p:cNvPr id="22" name="Freeform 25"/>
              <p:cNvSpPr>
                <a:spLocks/>
              </p:cNvSpPr>
              <p:nvPr userDrawn="1"/>
            </p:nvSpPr>
            <p:spPr bwMode="auto">
              <a:xfrm rot="7320404">
                <a:off x="5062" y="2997"/>
                <a:ext cx="472" cy="176"/>
              </a:xfrm>
              <a:custGeom>
                <a:avLst/>
                <a:gdLst/>
                <a:ahLst/>
                <a:cxnLst>
                  <a:cxn ang="0">
                    <a:pos x="100" y="0"/>
                  </a:cxn>
                  <a:cxn ang="0">
                    <a:pos x="1190" y="490"/>
                  </a:cxn>
                  <a:cxn ang="0">
                    <a:pos x="1076" y="500"/>
                  </a:cxn>
                  <a:cxn ang="0">
                    <a:pos x="0" y="27"/>
                  </a:cxn>
                  <a:cxn ang="0">
                    <a:pos x="100" y="0"/>
                  </a:cxn>
                  <a:cxn ang="0">
                    <a:pos x="100" y="0"/>
                  </a:cxn>
                </a:cxnLst>
                <a:rect l="0" t="0" r="r" b="b"/>
                <a:pathLst>
                  <a:path w="1190" h="500">
                    <a:moveTo>
                      <a:pt x="100" y="0"/>
                    </a:moveTo>
                    <a:lnTo>
                      <a:pt x="1190" y="490"/>
                    </a:lnTo>
                    <a:lnTo>
                      <a:pt x="1076" y="500"/>
                    </a:lnTo>
                    <a:lnTo>
                      <a:pt x="0" y="27"/>
                    </a:lnTo>
                    <a:lnTo>
                      <a:pt x="100" y="0"/>
                    </a:lnTo>
                    <a:lnTo>
                      <a:pt x="100" y="0"/>
                    </a:lnTo>
                    <a:close/>
                  </a:path>
                </a:pathLst>
              </a:custGeom>
              <a:solidFill>
                <a:schemeClr val="accent2"/>
              </a:solidFill>
              <a:ln w="9525">
                <a:noFill/>
                <a:round/>
                <a:headEnd/>
                <a:tailEnd/>
              </a:ln>
            </p:spPr>
            <p:txBody>
              <a:bodyPr/>
              <a:lstStyle/>
              <a:p>
                <a:pPr>
                  <a:defRPr/>
                </a:pPr>
                <a:endParaRPr lang="en-US"/>
              </a:p>
            </p:txBody>
          </p:sp>
          <p:sp>
            <p:nvSpPr>
              <p:cNvPr id="23" name="Freeform 26"/>
              <p:cNvSpPr>
                <a:spLocks/>
              </p:cNvSpPr>
              <p:nvPr userDrawn="1"/>
            </p:nvSpPr>
            <p:spPr bwMode="auto">
              <a:xfrm rot="7320404">
                <a:off x="5364" y="2873"/>
                <a:ext cx="63" cy="118"/>
              </a:xfrm>
              <a:custGeom>
                <a:avLst/>
                <a:gdLst/>
                <a:ahLst/>
                <a:cxnLst>
                  <a:cxn ang="0">
                    <a:pos x="116" y="0"/>
                  </a:cxn>
                  <a:cxn ang="0">
                    <a:pos x="19" y="106"/>
                  </a:cxn>
                  <a:cxn ang="0">
                    <a:pos x="0" y="230"/>
                  </a:cxn>
                  <a:cxn ang="0">
                    <a:pos x="33" y="314"/>
                  </a:cxn>
                  <a:cxn ang="0">
                    <a:pos x="94" y="335"/>
                  </a:cxn>
                  <a:cxn ang="0">
                    <a:pos x="76" y="154"/>
                  </a:cxn>
                  <a:cxn ang="0">
                    <a:pos x="160" y="17"/>
                  </a:cxn>
                  <a:cxn ang="0">
                    <a:pos x="116" y="0"/>
                  </a:cxn>
                  <a:cxn ang="0">
                    <a:pos x="116" y="0"/>
                  </a:cxn>
                </a:cxnLst>
                <a:rect l="0" t="0" r="r" b="b"/>
                <a:pathLst>
                  <a:path w="160" h="335">
                    <a:moveTo>
                      <a:pt x="116" y="0"/>
                    </a:moveTo>
                    <a:lnTo>
                      <a:pt x="19" y="106"/>
                    </a:lnTo>
                    <a:lnTo>
                      <a:pt x="0" y="230"/>
                    </a:lnTo>
                    <a:lnTo>
                      <a:pt x="33" y="314"/>
                    </a:lnTo>
                    <a:lnTo>
                      <a:pt x="94" y="335"/>
                    </a:lnTo>
                    <a:lnTo>
                      <a:pt x="76" y="154"/>
                    </a:lnTo>
                    <a:lnTo>
                      <a:pt x="160" y="17"/>
                    </a:lnTo>
                    <a:lnTo>
                      <a:pt x="116" y="0"/>
                    </a:lnTo>
                    <a:lnTo>
                      <a:pt x="116" y="0"/>
                    </a:lnTo>
                    <a:close/>
                  </a:path>
                </a:pathLst>
              </a:custGeom>
              <a:solidFill>
                <a:schemeClr val="accent2"/>
              </a:solidFill>
              <a:ln w="9525">
                <a:noFill/>
                <a:round/>
                <a:headEnd/>
                <a:tailEnd/>
              </a:ln>
            </p:spPr>
            <p:txBody>
              <a:bodyPr/>
              <a:lstStyle/>
              <a:p>
                <a:pPr>
                  <a:defRPr/>
                </a:pPr>
                <a:endParaRPr lang="en-US"/>
              </a:p>
            </p:txBody>
          </p:sp>
          <p:sp>
            <p:nvSpPr>
              <p:cNvPr id="24" name="Freeform 27"/>
              <p:cNvSpPr>
                <a:spLocks/>
              </p:cNvSpPr>
              <p:nvPr userDrawn="1"/>
            </p:nvSpPr>
            <p:spPr bwMode="auto">
              <a:xfrm rot="7320404">
                <a:off x="5137" y="3000"/>
                <a:ext cx="193" cy="104"/>
              </a:xfrm>
              <a:custGeom>
                <a:avLst/>
                <a:gdLst/>
                <a:ahLst/>
                <a:cxnLst>
                  <a:cxn ang="0">
                    <a:pos x="14" y="34"/>
                  </a:cxn>
                  <a:cxn ang="0">
                    <a:pos x="160" y="66"/>
                  </a:cxn>
                  <a:cxn ang="0">
                    <a:pos x="324" y="137"/>
                  </a:cxn>
                  <a:cxn ang="0">
                    <a:pos x="440" y="243"/>
                  </a:cxn>
                  <a:cxn ang="0">
                    <a:pos x="326" y="230"/>
                  </a:cxn>
                  <a:cxn ang="0">
                    <a:pos x="139" y="146"/>
                  </a:cxn>
                  <a:cxn ang="0">
                    <a:pos x="50" y="80"/>
                  </a:cxn>
                  <a:cxn ang="0">
                    <a:pos x="107" y="163"/>
                  </a:cxn>
                  <a:cxn ang="0">
                    <a:pos x="272" y="270"/>
                  </a:cxn>
                  <a:cxn ang="0">
                    <a:pos x="466" y="296"/>
                  </a:cxn>
                  <a:cxn ang="0">
                    <a:pos x="489" y="224"/>
                  </a:cxn>
                  <a:cxn ang="0">
                    <a:pos x="394" y="120"/>
                  </a:cxn>
                  <a:cxn ang="0">
                    <a:pos x="170" y="17"/>
                  </a:cxn>
                  <a:cxn ang="0">
                    <a:pos x="0" y="0"/>
                  </a:cxn>
                  <a:cxn ang="0">
                    <a:pos x="14" y="34"/>
                  </a:cxn>
                  <a:cxn ang="0">
                    <a:pos x="14" y="34"/>
                  </a:cxn>
                </a:cxnLst>
                <a:rect l="0" t="0" r="r" b="b"/>
                <a:pathLst>
                  <a:path w="489" h="296">
                    <a:moveTo>
                      <a:pt x="14" y="34"/>
                    </a:moveTo>
                    <a:lnTo>
                      <a:pt x="160" y="66"/>
                    </a:lnTo>
                    <a:lnTo>
                      <a:pt x="324" y="137"/>
                    </a:lnTo>
                    <a:lnTo>
                      <a:pt x="440" y="243"/>
                    </a:lnTo>
                    <a:lnTo>
                      <a:pt x="326" y="230"/>
                    </a:lnTo>
                    <a:lnTo>
                      <a:pt x="139" y="146"/>
                    </a:lnTo>
                    <a:lnTo>
                      <a:pt x="50" y="80"/>
                    </a:lnTo>
                    <a:lnTo>
                      <a:pt x="107" y="163"/>
                    </a:lnTo>
                    <a:lnTo>
                      <a:pt x="272" y="270"/>
                    </a:lnTo>
                    <a:lnTo>
                      <a:pt x="466" y="296"/>
                    </a:lnTo>
                    <a:lnTo>
                      <a:pt x="489" y="224"/>
                    </a:lnTo>
                    <a:lnTo>
                      <a:pt x="394" y="120"/>
                    </a:lnTo>
                    <a:lnTo>
                      <a:pt x="170" y="17"/>
                    </a:lnTo>
                    <a:lnTo>
                      <a:pt x="0" y="0"/>
                    </a:lnTo>
                    <a:lnTo>
                      <a:pt x="14" y="34"/>
                    </a:lnTo>
                    <a:lnTo>
                      <a:pt x="14" y="34"/>
                    </a:lnTo>
                    <a:close/>
                  </a:path>
                </a:pathLst>
              </a:custGeom>
              <a:solidFill>
                <a:schemeClr val="accent2"/>
              </a:solidFill>
              <a:ln w="9525">
                <a:noFill/>
                <a:round/>
                <a:headEnd/>
                <a:tailEnd/>
              </a:ln>
            </p:spPr>
            <p:txBody>
              <a:bodyPr/>
              <a:lstStyle/>
              <a:p>
                <a:pPr>
                  <a:defRPr/>
                </a:pPr>
                <a:endParaRPr lang="en-US"/>
              </a:p>
            </p:txBody>
          </p:sp>
        </p:grpSp>
      </p:grpSp>
      <p:sp>
        <p:nvSpPr>
          <p:cNvPr id="25" name="Freeform 28"/>
          <p:cNvSpPr>
            <a:spLocks/>
          </p:cNvSpPr>
          <p:nvPr/>
        </p:nvSpPr>
        <p:spPr bwMode="auto">
          <a:xfrm>
            <a:off x="901700" y="5054600"/>
            <a:ext cx="6807200" cy="728663"/>
          </a:xfrm>
          <a:custGeom>
            <a:avLst/>
            <a:gdLst/>
            <a:ahLst/>
            <a:cxnLst>
              <a:cxn ang="0">
                <a:pos x="0" y="0"/>
              </a:cxn>
              <a:cxn ang="0">
                <a:pos x="816" y="256"/>
              </a:cxn>
              <a:cxn ang="0">
                <a:pos x="1560" y="144"/>
              </a:cxn>
              <a:cxn ang="0">
                <a:pos x="1856" y="376"/>
              </a:cxn>
              <a:cxn ang="0">
                <a:pos x="2344" y="152"/>
              </a:cxn>
              <a:cxn ang="0">
                <a:pos x="3536" y="456"/>
              </a:cxn>
              <a:cxn ang="0">
                <a:pos x="4288" y="136"/>
              </a:cxn>
            </a:cxnLst>
            <a:rect l="0" t="0" r="r" b="b"/>
            <a:pathLst>
              <a:path w="4288" h="459">
                <a:moveTo>
                  <a:pt x="0" y="0"/>
                </a:moveTo>
                <a:cubicBezTo>
                  <a:pt x="136" y="43"/>
                  <a:pt x="556" y="232"/>
                  <a:pt x="816" y="256"/>
                </a:cubicBezTo>
                <a:cubicBezTo>
                  <a:pt x="1076" y="280"/>
                  <a:pt x="1387" y="124"/>
                  <a:pt x="1560" y="144"/>
                </a:cubicBezTo>
                <a:cubicBezTo>
                  <a:pt x="1733" y="164"/>
                  <a:pt x="1725" y="375"/>
                  <a:pt x="1856" y="376"/>
                </a:cubicBezTo>
                <a:cubicBezTo>
                  <a:pt x="1987" y="377"/>
                  <a:pt x="2064" y="139"/>
                  <a:pt x="2344" y="152"/>
                </a:cubicBezTo>
                <a:cubicBezTo>
                  <a:pt x="2624" y="165"/>
                  <a:pt x="3212" y="459"/>
                  <a:pt x="3536" y="456"/>
                </a:cubicBezTo>
                <a:cubicBezTo>
                  <a:pt x="3860" y="453"/>
                  <a:pt x="4165" y="188"/>
                  <a:pt x="4288" y="136"/>
                </a:cubicBezTo>
              </a:path>
            </a:pathLst>
          </a:custGeom>
          <a:noFill/>
          <a:ln w="76200" cap="flat" cmpd="sng">
            <a:solidFill>
              <a:schemeClr val="folHlink"/>
            </a:solidFill>
            <a:prstDash val="solid"/>
            <a:round/>
            <a:headEnd/>
            <a:tailEnd/>
          </a:ln>
          <a:effectLst/>
        </p:spPr>
        <p:txBody>
          <a:bodyPr/>
          <a:lstStyle/>
          <a:p>
            <a:pPr>
              <a:defRPr/>
            </a:pPr>
            <a:endParaRPr lang="en-US"/>
          </a:p>
        </p:txBody>
      </p:sp>
      <p:sp>
        <p:nvSpPr>
          <p:cNvPr id="26" name="Freeform 29"/>
          <p:cNvSpPr>
            <a:spLocks/>
          </p:cNvSpPr>
          <p:nvPr/>
        </p:nvSpPr>
        <p:spPr bwMode="auto">
          <a:xfrm>
            <a:off x="4076700" y="1930400"/>
            <a:ext cx="889000" cy="381000"/>
          </a:xfrm>
          <a:custGeom>
            <a:avLst/>
            <a:gdLst/>
            <a:ahLst/>
            <a:cxnLst>
              <a:cxn ang="0">
                <a:pos x="0" y="32"/>
              </a:cxn>
              <a:cxn ang="0">
                <a:pos x="280" y="144"/>
              </a:cxn>
              <a:cxn ang="0">
                <a:pos x="448" y="16"/>
              </a:cxn>
              <a:cxn ang="0">
                <a:pos x="560" y="240"/>
              </a:cxn>
            </a:cxnLst>
            <a:rect l="0" t="0" r="r" b="b"/>
            <a:pathLst>
              <a:path w="560" h="240">
                <a:moveTo>
                  <a:pt x="0" y="32"/>
                </a:moveTo>
                <a:cubicBezTo>
                  <a:pt x="102" y="89"/>
                  <a:pt x="205" y="147"/>
                  <a:pt x="280" y="144"/>
                </a:cubicBezTo>
                <a:cubicBezTo>
                  <a:pt x="355" y="141"/>
                  <a:pt x="401" y="0"/>
                  <a:pt x="448" y="16"/>
                </a:cubicBezTo>
                <a:cubicBezTo>
                  <a:pt x="495" y="32"/>
                  <a:pt x="541" y="201"/>
                  <a:pt x="560" y="240"/>
                </a:cubicBezTo>
              </a:path>
            </a:pathLst>
          </a:custGeom>
          <a:noFill/>
          <a:ln w="114300" cmpd="sng">
            <a:solidFill>
              <a:schemeClr val="tx2"/>
            </a:solidFill>
            <a:round/>
            <a:headEnd/>
            <a:tailEnd/>
          </a:ln>
          <a:effectLst/>
        </p:spPr>
        <p:txBody>
          <a:bodyPr/>
          <a:lstStyle/>
          <a:p>
            <a:pPr>
              <a:defRPr/>
            </a:pPr>
            <a:endParaRPr lang="en-US"/>
          </a:p>
        </p:txBody>
      </p:sp>
      <p:sp>
        <p:nvSpPr>
          <p:cNvPr id="23555" name="Rectangle 3"/>
          <p:cNvSpPr>
            <a:spLocks noGrp="1" noChangeArrowheads="1"/>
          </p:cNvSpPr>
          <p:nvPr>
            <p:ph type="ctrTitle"/>
          </p:nvPr>
        </p:nvSpPr>
        <p:spPr>
          <a:xfrm>
            <a:off x="1371600" y="1511300"/>
            <a:ext cx="6400800" cy="2273300"/>
          </a:xfrm>
          <a:effectLst>
            <a:outerShdw dist="45791" dir="2021404" algn="ctr" rotWithShape="0">
              <a:schemeClr val="bg2"/>
            </a:outerShdw>
          </a:effectLst>
        </p:spPr>
        <p:txBody>
          <a:bodyPr/>
          <a:lstStyle>
            <a:lvl1pPr>
              <a:defRPr>
                <a:solidFill>
                  <a:schemeClr val="tx2"/>
                </a:solidFill>
                <a:effectLst>
                  <a:outerShdw blurRad="38100" dist="38100" dir="2700000" algn="tl">
                    <a:srgbClr val="C0C0C0"/>
                  </a:outerShdw>
                </a:effectLst>
              </a:defRPr>
            </a:lvl1pPr>
          </a:lstStyle>
          <a:p>
            <a:r>
              <a:rPr lang="en-US"/>
              <a:t>Click to edit Master title style</a:t>
            </a:r>
          </a:p>
        </p:txBody>
      </p:sp>
      <p:sp>
        <p:nvSpPr>
          <p:cNvPr id="23556" name="Rectangle 4"/>
          <p:cNvSpPr>
            <a:spLocks noGrp="1" noChangeArrowheads="1"/>
          </p:cNvSpPr>
          <p:nvPr>
            <p:ph type="subTitle" idx="1"/>
          </p:nvPr>
        </p:nvSpPr>
        <p:spPr>
          <a:xfrm>
            <a:off x="1549400" y="4051300"/>
            <a:ext cx="6032500" cy="1003300"/>
          </a:xfrm>
        </p:spPr>
        <p:txBody>
          <a:bodyPr/>
          <a:lstStyle>
            <a:lvl1pPr marL="0" indent="0" algn="ctr">
              <a:buFontTx/>
              <a:buNone/>
              <a:defRPr sz="2800">
                <a:effectLst>
                  <a:outerShdw blurRad="38100" dist="38100" dir="2700000" algn="tl">
                    <a:srgbClr val="C0C0C0"/>
                  </a:outerShdw>
                </a:effectLst>
              </a:defRPr>
            </a:lvl1pPr>
          </a:lstStyle>
          <a:p>
            <a:r>
              <a:rPr lang="en-US"/>
              <a:t>Click to edit Master subtitle style</a:t>
            </a:r>
          </a:p>
        </p:txBody>
      </p:sp>
      <p:sp>
        <p:nvSpPr>
          <p:cNvPr id="27" name="Rectangle 5"/>
          <p:cNvSpPr>
            <a:spLocks noGrp="1" noChangeArrowheads="1"/>
          </p:cNvSpPr>
          <p:nvPr>
            <p:ph type="dt" sz="half" idx="10"/>
          </p:nvPr>
        </p:nvSpPr>
        <p:spPr>
          <a:xfrm>
            <a:off x="685800" y="6248400"/>
            <a:ext cx="1905000" cy="457200"/>
          </a:xfrm>
        </p:spPr>
        <p:txBody>
          <a:bodyPr/>
          <a:lstStyle>
            <a:lvl1pPr>
              <a:defRPr/>
            </a:lvl1pPr>
          </a:lstStyle>
          <a:p>
            <a:pPr>
              <a:defRPr/>
            </a:pPr>
            <a:endParaRPr lang="en-US"/>
          </a:p>
        </p:txBody>
      </p:sp>
      <p:sp>
        <p:nvSpPr>
          <p:cNvPr id="28" name="Rectangle 6"/>
          <p:cNvSpPr>
            <a:spLocks noGrp="1" noChangeArrowheads="1"/>
          </p:cNvSpPr>
          <p:nvPr>
            <p:ph type="ftr" sz="quarter" idx="11"/>
          </p:nvPr>
        </p:nvSpPr>
        <p:spPr>
          <a:xfrm>
            <a:off x="3124200" y="6248400"/>
            <a:ext cx="2895600" cy="457200"/>
          </a:xfrm>
        </p:spPr>
        <p:txBody>
          <a:bodyPr/>
          <a:lstStyle>
            <a:lvl1pPr>
              <a:defRPr/>
            </a:lvl1pPr>
          </a:lstStyle>
          <a:p>
            <a:pPr>
              <a:defRPr/>
            </a:pPr>
            <a:endParaRPr lang="en-US"/>
          </a:p>
        </p:txBody>
      </p:sp>
      <p:sp>
        <p:nvSpPr>
          <p:cNvPr id="29" name="Rectangle 7"/>
          <p:cNvSpPr>
            <a:spLocks noGrp="1" noChangeArrowheads="1"/>
          </p:cNvSpPr>
          <p:nvPr>
            <p:ph type="sldNum" sz="quarter" idx="12"/>
          </p:nvPr>
        </p:nvSpPr>
        <p:spPr>
          <a:xfrm>
            <a:off x="6553200" y="6248400"/>
            <a:ext cx="1905000" cy="457200"/>
          </a:xfrm>
        </p:spPr>
        <p:txBody>
          <a:bodyPr/>
          <a:lstStyle>
            <a:lvl1pPr>
              <a:defRPr/>
            </a:lvl1pPr>
          </a:lstStyle>
          <a:p>
            <a:pPr>
              <a:defRPr/>
            </a:pPr>
            <a:fld id="{FE156D86-C524-4CB8-A086-C0BE697804CA}"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dt" sz="half" idx="10"/>
          </p:nvPr>
        </p:nvSpPr>
        <p:spPr>
          <a:ln/>
        </p:spPr>
        <p:txBody>
          <a:bodyPr/>
          <a:lstStyle>
            <a:lvl1pPr>
              <a:defRPr/>
            </a:lvl1pPr>
          </a:lstStyle>
          <a:p>
            <a:pPr>
              <a:defRPr/>
            </a:pPr>
            <a:endParaRPr 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US"/>
          </a:p>
        </p:txBody>
      </p:sp>
      <p:sp>
        <p:nvSpPr>
          <p:cNvPr id="6" name="Rectangle 7"/>
          <p:cNvSpPr>
            <a:spLocks noGrp="1" noChangeArrowheads="1"/>
          </p:cNvSpPr>
          <p:nvPr>
            <p:ph type="sldNum" sz="quarter" idx="12"/>
          </p:nvPr>
        </p:nvSpPr>
        <p:spPr>
          <a:ln/>
        </p:spPr>
        <p:txBody>
          <a:bodyPr/>
          <a:lstStyle>
            <a:lvl1pPr>
              <a:defRPr/>
            </a:lvl1pPr>
          </a:lstStyle>
          <a:p>
            <a:pPr>
              <a:defRPr/>
            </a:pPr>
            <a:fld id="{646F2018-A846-46EF-BA78-749172F803A4}"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457950" y="152400"/>
            <a:ext cx="1924050" cy="53340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152400"/>
            <a:ext cx="5619750" cy="5334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dt" sz="half" idx="10"/>
          </p:nvPr>
        </p:nvSpPr>
        <p:spPr>
          <a:ln/>
        </p:spPr>
        <p:txBody>
          <a:bodyPr/>
          <a:lstStyle>
            <a:lvl1pPr>
              <a:defRPr/>
            </a:lvl1pPr>
          </a:lstStyle>
          <a:p>
            <a:pPr>
              <a:defRPr/>
            </a:pPr>
            <a:endParaRPr 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US"/>
          </a:p>
        </p:txBody>
      </p:sp>
      <p:sp>
        <p:nvSpPr>
          <p:cNvPr id="6" name="Rectangle 7"/>
          <p:cNvSpPr>
            <a:spLocks noGrp="1" noChangeArrowheads="1"/>
          </p:cNvSpPr>
          <p:nvPr>
            <p:ph type="sldNum" sz="quarter" idx="12"/>
          </p:nvPr>
        </p:nvSpPr>
        <p:spPr>
          <a:ln/>
        </p:spPr>
        <p:txBody>
          <a:bodyPr/>
          <a:lstStyle>
            <a:lvl1pPr>
              <a:defRPr/>
            </a:lvl1pPr>
          </a:lstStyle>
          <a:p>
            <a:pPr>
              <a:defRPr/>
            </a:pPr>
            <a:fld id="{BFBB3913-5C6C-420B-A40B-5933D06EAC19}"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AndTx" preserve="1">
  <p:cSld name="Title, Content and Text">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
            <a:ext cx="6870700" cy="16002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828800"/>
            <a:ext cx="3771900" cy="3657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610100" y="1828800"/>
            <a:ext cx="3771900" cy="3657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dt" sz="half" idx="10"/>
          </p:nvPr>
        </p:nvSpPr>
        <p:spPr>
          <a:ln/>
        </p:spPr>
        <p:txBody>
          <a:bodyPr/>
          <a:lstStyle>
            <a:lvl1pPr>
              <a:defRPr/>
            </a:lvl1pPr>
          </a:lstStyle>
          <a:p>
            <a:pPr>
              <a:defRPr/>
            </a:pPr>
            <a:endParaRPr 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US"/>
          </a:p>
        </p:txBody>
      </p:sp>
      <p:sp>
        <p:nvSpPr>
          <p:cNvPr id="7" name="Rectangle 7"/>
          <p:cNvSpPr>
            <a:spLocks noGrp="1" noChangeArrowheads="1"/>
          </p:cNvSpPr>
          <p:nvPr>
            <p:ph type="sldNum" sz="quarter" idx="12"/>
          </p:nvPr>
        </p:nvSpPr>
        <p:spPr>
          <a:ln/>
        </p:spPr>
        <p:txBody>
          <a:bodyPr/>
          <a:lstStyle>
            <a:lvl1pPr>
              <a:defRPr/>
            </a:lvl1pPr>
          </a:lstStyle>
          <a:p>
            <a:pPr>
              <a:defRPr/>
            </a:pPr>
            <a:fld id="{F0E70649-9AB5-467E-A85A-2371406EF67F}" type="slidenum">
              <a:rPr lang="en-US"/>
              <a:pPr>
                <a:defRPr/>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
            <a:ext cx="6870700" cy="16002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828800"/>
            <a:ext cx="3771900" cy="3657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10100" y="1828800"/>
            <a:ext cx="3771900" cy="3657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dt" sz="half" idx="10"/>
          </p:nvPr>
        </p:nvSpPr>
        <p:spPr>
          <a:ln/>
        </p:spPr>
        <p:txBody>
          <a:bodyPr/>
          <a:lstStyle>
            <a:lvl1pPr>
              <a:defRPr/>
            </a:lvl1pPr>
          </a:lstStyle>
          <a:p>
            <a:pPr>
              <a:defRPr/>
            </a:pPr>
            <a:endParaRPr 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US"/>
          </a:p>
        </p:txBody>
      </p:sp>
      <p:sp>
        <p:nvSpPr>
          <p:cNvPr id="7" name="Rectangle 7"/>
          <p:cNvSpPr>
            <a:spLocks noGrp="1" noChangeArrowheads="1"/>
          </p:cNvSpPr>
          <p:nvPr>
            <p:ph type="sldNum" sz="quarter" idx="12"/>
          </p:nvPr>
        </p:nvSpPr>
        <p:spPr>
          <a:ln/>
        </p:spPr>
        <p:txBody>
          <a:bodyPr/>
          <a:lstStyle>
            <a:lvl1pPr>
              <a:defRPr/>
            </a:lvl1pPr>
          </a:lstStyle>
          <a:p>
            <a:pPr>
              <a:defRPr/>
            </a:pPr>
            <a:fld id="{07073B63-33DD-4185-83E1-52DF64B349E6}" type="slidenum">
              <a:rPr lang="en-US"/>
              <a:pPr>
                <a:defRPr/>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chartAndTx" preserve="1">
  <p:cSld name="Title, Chart and Text">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
            <a:ext cx="6870700" cy="1600200"/>
          </a:xfrm>
        </p:spPr>
        <p:txBody>
          <a:bodyPr/>
          <a:lstStyle/>
          <a:p>
            <a:r>
              <a:rPr lang="en-US" smtClean="0"/>
              <a:t>Click to edit Master title style</a:t>
            </a:r>
            <a:endParaRPr lang="en-US"/>
          </a:p>
        </p:txBody>
      </p:sp>
      <p:sp>
        <p:nvSpPr>
          <p:cNvPr id="3" name="Chart Placeholder 2"/>
          <p:cNvSpPr>
            <a:spLocks noGrp="1"/>
          </p:cNvSpPr>
          <p:nvPr>
            <p:ph type="chart" sz="half" idx="1"/>
          </p:nvPr>
        </p:nvSpPr>
        <p:spPr>
          <a:xfrm>
            <a:off x="685800" y="1828800"/>
            <a:ext cx="3771900" cy="3657600"/>
          </a:xfrm>
        </p:spPr>
        <p:txBody>
          <a:bodyPr/>
          <a:lstStyle/>
          <a:p>
            <a:pPr lvl="0"/>
            <a:endParaRPr lang="en-US" noProof="0" smtClean="0"/>
          </a:p>
        </p:txBody>
      </p:sp>
      <p:sp>
        <p:nvSpPr>
          <p:cNvPr id="4" name="Text Placeholder 3"/>
          <p:cNvSpPr>
            <a:spLocks noGrp="1"/>
          </p:cNvSpPr>
          <p:nvPr>
            <p:ph type="body" sz="half" idx="2"/>
          </p:nvPr>
        </p:nvSpPr>
        <p:spPr>
          <a:xfrm>
            <a:off x="4610100" y="1828800"/>
            <a:ext cx="3771900" cy="3657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dt" sz="half" idx="10"/>
          </p:nvPr>
        </p:nvSpPr>
        <p:spPr>
          <a:ln/>
        </p:spPr>
        <p:txBody>
          <a:bodyPr/>
          <a:lstStyle>
            <a:lvl1pPr>
              <a:defRPr/>
            </a:lvl1pPr>
          </a:lstStyle>
          <a:p>
            <a:pPr>
              <a:defRPr/>
            </a:pPr>
            <a:endParaRPr 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US"/>
          </a:p>
        </p:txBody>
      </p:sp>
      <p:sp>
        <p:nvSpPr>
          <p:cNvPr id="7" name="Rectangle 7"/>
          <p:cNvSpPr>
            <a:spLocks noGrp="1" noChangeArrowheads="1"/>
          </p:cNvSpPr>
          <p:nvPr>
            <p:ph type="sldNum" sz="quarter" idx="12"/>
          </p:nvPr>
        </p:nvSpPr>
        <p:spPr>
          <a:ln/>
        </p:spPr>
        <p:txBody>
          <a:bodyPr/>
          <a:lstStyle>
            <a:lvl1pPr>
              <a:defRPr/>
            </a:lvl1pPr>
          </a:lstStyle>
          <a:p>
            <a:pPr>
              <a:defRPr/>
            </a:pPr>
            <a:fld id="{D71F2B62-FB92-438F-AADE-3E9A32B4C06D}" type="slidenum">
              <a:rPr lang="en-US"/>
              <a:pPr>
                <a:defRPr/>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xAndMedia" preserve="1">
  <p:cSld name="Title, Text and Media Clip">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
            <a:ext cx="6870700" cy="16002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828800"/>
            <a:ext cx="3771900" cy="3657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Media Placeholder 3"/>
          <p:cNvSpPr>
            <a:spLocks noGrp="1"/>
          </p:cNvSpPr>
          <p:nvPr>
            <p:ph type="media" sz="half" idx="2"/>
          </p:nvPr>
        </p:nvSpPr>
        <p:spPr>
          <a:xfrm>
            <a:off x="4610100" y="1828800"/>
            <a:ext cx="3771900" cy="3657600"/>
          </a:xfrm>
        </p:spPr>
        <p:txBody>
          <a:bodyPr/>
          <a:lstStyle/>
          <a:p>
            <a:pPr lvl="0"/>
            <a:endParaRPr lang="en-US" noProof="0" smtClean="0"/>
          </a:p>
        </p:txBody>
      </p:sp>
      <p:sp>
        <p:nvSpPr>
          <p:cNvPr id="5" name="Rectangle 5"/>
          <p:cNvSpPr>
            <a:spLocks noGrp="1" noChangeArrowheads="1"/>
          </p:cNvSpPr>
          <p:nvPr>
            <p:ph type="dt" sz="half" idx="10"/>
          </p:nvPr>
        </p:nvSpPr>
        <p:spPr>
          <a:ln/>
        </p:spPr>
        <p:txBody>
          <a:bodyPr/>
          <a:lstStyle>
            <a:lvl1pPr>
              <a:defRPr/>
            </a:lvl1pPr>
          </a:lstStyle>
          <a:p>
            <a:pPr>
              <a:defRPr/>
            </a:pPr>
            <a:endParaRPr 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US"/>
          </a:p>
        </p:txBody>
      </p:sp>
      <p:sp>
        <p:nvSpPr>
          <p:cNvPr id="7" name="Rectangle 7"/>
          <p:cNvSpPr>
            <a:spLocks noGrp="1" noChangeArrowheads="1"/>
          </p:cNvSpPr>
          <p:nvPr>
            <p:ph type="sldNum" sz="quarter" idx="12"/>
          </p:nvPr>
        </p:nvSpPr>
        <p:spPr>
          <a:ln/>
        </p:spPr>
        <p:txBody>
          <a:bodyPr/>
          <a:lstStyle>
            <a:lvl1pPr>
              <a:defRPr/>
            </a:lvl1pPr>
          </a:lstStyle>
          <a:p>
            <a:pPr>
              <a:defRPr/>
            </a:pPr>
            <a:fld id="{C3EAB7F1-7B46-4F75-81DD-C8E923012D8A}"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dt" sz="half" idx="10"/>
          </p:nvPr>
        </p:nvSpPr>
        <p:spPr>
          <a:ln/>
        </p:spPr>
        <p:txBody>
          <a:bodyPr/>
          <a:lstStyle>
            <a:lvl1pPr>
              <a:defRPr/>
            </a:lvl1pPr>
          </a:lstStyle>
          <a:p>
            <a:pPr>
              <a:defRPr/>
            </a:pPr>
            <a:endParaRPr 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US"/>
          </a:p>
        </p:txBody>
      </p:sp>
      <p:sp>
        <p:nvSpPr>
          <p:cNvPr id="6" name="Rectangle 7"/>
          <p:cNvSpPr>
            <a:spLocks noGrp="1" noChangeArrowheads="1"/>
          </p:cNvSpPr>
          <p:nvPr>
            <p:ph type="sldNum" sz="quarter" idx="12"/>
          </p:nvPr>
        </p:nvSpPr>
        <p:spPr>
          <a:ln/>
        </p:spPr>
        <p:txBody>
          <a:bodyPr/>
          <a:lstStyle>
            <a:lvl1pPr>
              <a:defRPr/>
            </a:lvl1pPr>
          </a:lstStyle>
          <a:p>
            <a:pPr>
              <a:defRPr/>
            </a:pPr>
            <a:fld id="{A90BD2CC-7D44-4A1D-9429-EF21CC526830}"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dt" sz="half" idx="10"/>
          </p:nvPr>
        </p:nvSpPr>
        <p:spPr>
          <a:ln/>
        </p:spPr>
        <p:txBody>
          <a:bodyPr/>
          <a:lstStyle>
            <a:lvl1pPr>
              <a:defRPr/>
            </a:lvl1pPr>
          </a:lstStyle>
          <a:p>
            <a:pPr>
              <a:defRPr/>
            </a:pPr>
            <a:endParaRPr 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US"/>
          </a:p>
        </p:txBody>
      </p:sp>
      <p:sp>
        <p:nvSpPr>
          <p:cNvPr id="6" name="Rectangle 7"/>
          <p:cNvSpPr>
            <a:spLocks noGrp="1" noChangeArrowheads="1"/>
          </p:cNvSpPr>
          <p:nvPr>
            <p:ph type="sldNum" sz="quarter" idx="12"/>
          </p:nvPr>
        </p:nvSpPr>
        <p:spPr>
          <a:ln/>
        </p:spPr>
        <p:txBody>
          <a:bodyPr/>
          <a:lstStyle>
            <a:lvl1pPr>
              <a:defRPr/>
            </a:lvl1pPr>
          </a:lstStyle>
          <a:p>
            <a:pPr>
              <a:defRPr/>
            </a:pPr>
            <a:fld id="{1AC14EE2-0B22-4B77-A652-4A29726FD526}"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828800"/>
            <a:ext cx="3771900" cy="3657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10100" y="1828800"/>
            <a:ext cx="3771900" cy="3657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dt" sz="half" idx="10"/>
          </p:nvPr>
        </p:nvSpPr>
        <p:spPr>
          <a:ln/>
        </p:spPr>
        <p:txBody>
          <a:bodyPr/>
          <a:lstStyle>
            <a:lvl1pPr>
              <a:defRPr/>
            </a:lvl1pPr>
          </a:lstStyle>
          <a:p>
            <a:pPr>
              <a:defRPr/>
            </a:pPr>
            <a:endParaRPr 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US"/>
          </a:p>
        </p:txBody>
      </p:sp>
      <p:sp>
        <p:nvSpPr>
          <p:cNvPr id="7" name="Rectangle 7"/>
          <p:cNvSpPr>
            <a:spLocks noGrp="1" noChangeArrowheads="1"/>
          </p:cNvSpPr>
          <p:nvPr>
            <p:ph type="sldNum" sz="quarter" idx="12"/>
          </p:nvPr>
        </p:nvSpPr>
        <p:spPr>
          <a:ln/>
        </p:spPr>
        <p:txBody>
          <a:bodyPr/>
          <a:lstStyle>
            <a:lvl1pPr>
              <a:defRPr/>
            </a:lvl1pPr>
          </a:lstStyle>
          <a:p>
            <a:pPr>
              <a:defRPr/>
            </a:pPr>
            <a:fld id="{ABAA50EA-8D1A-4585-A993-8EC6CA0AEEF6}"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5"/>
          <p:cNvSpPr>
            <a:spLocks noGrp="1" noChangeArrowheads="1"/>
          </p:cNvSpPr>
          <p:nvPr>
            <p:ph type="dt" sz="half" idx="10"/>
          </p:nvPr>
        </p:nvSpPr>
        <p:spPr>
          <a:ln/>
        </p:spPr>
        <p:txBody>
          <a:bodyPr/>
          <a:lstStyle>
            <a:lvl1pPr>
              <a:defRPr/>
            </a:lvl1pPr>
          </a:lstStyle>
          <a:p>
            <a:pPr>
              <a:defRPr/>
            </a:pPr>
            <a:endParaRPr lang="en-US"/>
          </a:p>
        </p:txBody>
      </p:sp>
      <p:sp>
        <p:nvSpPr>
          <p:cNvPr id="8" name="Rectangle 6"/>
          <p:cNvSpPr>
            <a:spLocks noGrp="1" noChangeArrowheads="1"/>
          </p:cNvSpPr>
          <p:nvPr>
            <p:ph type="ftr" sz="quarter" idx="11"/>
          </p:nvPr>
        </p:nvSpPr>
        <p:spPr>
          <a:ln/>
        </p:spPr>
        <p:txBody>
          <a:bodyPr/>
          <a:lstStyle>
            <a:lvl1pPr>
              <a:defRPr/>
            </a:lvl1pPr>
          </a:lstStyle>
          <a:p>
            <a:pPr>
              <a:defRPr/>
            </a:pPr>
            <a:endParaRPr lang="en-US"/>
          </a:p>
        </p:txBody>
      </p:sp>
      <p:sp>
        <p:nvSpPr>
          <p:cNvPr id="9" name="Rectangle 7"/>
          <p:cNvSpPr>
            <a:spLocks noGrp="1" noChangeArrowheads="1"/>
          </p:cNvSpPr>
          <p:nvPr>
            <p:ph type="sldNum" sz="quarter" idx="12"/>
          </p:nvPr>
        </p:nvSpPr>
        <p:spPr>
          <a:ln/>
        </p:spPr>
        <p:txBody>
          <a:bodyPr/>
          <a:lstStyle>
            <a:lvl1pPr>
              <a:defRPr/>
            </a:lvl1pPr>
          </a:lstStyle>
          <a:p>
            <a:pPr>
              <a:defRPr/>
            </a:pPr>
            <a:fld id="{079C54EB-FDF2-4E24-A541-912ABAA3E685}"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5"/>
          <p:cNvSpPr>
            <a:spLocks noGrp="1" noChangeArrowheads="1"/>
          </p:cNvSpPr>
          <p:nvPr>
            <p:ph type="dt" sz="half" idx="10"/>
          </p:nvPr>
        </p:nvSpPr>
        <p:spPr>
          <a:ln/>
        </p:spPr>
        <p:txBody>
          <a:bodyPr/>
          <a:lstStyle>
            <a:lvl1pPr>
              <a:defRPr/>
            </a:lvl1pPr>
          </a:lstStyle>
          <a:p>
            <a:pPr>
              <a:defRPr/>
            </a:pPr>
            <a:endParaRPr lang="en-US"/>
          </a:p>
        </p:txBody>
      </p:sp>
      <p:sp>
        <p:nvSpPr>
          <p:cNvPr id="4" name="Rectangle 6"/>
          <p:cNvSpPr>
            <a:spLocks noGrp="1" noChangeArrowheads="1"/>
          </p:cNvSpPr>
          <p:nvPr>
            <p:ph type="ftr" sz="quarter" idx="11"/>
          </p:nvPr>
        </p:nvSpPr>
        <p:spPr>
          <a:ln/>
        </p:spPr>
        <p:txBody>
          <a:bodyPr/>
          <a:lstStyle>
            <a:lvl1pPr>
              <a:defRPr/>
            </a:lvl1pPr>
          </a:lstStyle>
          <a:p>
            <a:pPr>
              <a:defRPr/>
            </a:pPr>
            <a:endParaRPr lang="en-US"/>
          </a:p>
        </p:txBody>
      </p:sp>
      <p:sp>
        <p:nvSpPr>
          <p:cNvPr id="5" name="Rectangle 7"/>
          <p:cNvSpPr>
            <a:spLocks noGrp="1" noChangeArrowheads="1"/>
          </p:cNvSpPr>
          <p:nvPr>
            <p:ph type="sldNum" sz="quarter" idx="12"/>
          </p:nvPr>
        </p:nvSpPr>
        <p:spPr>
          <a:ln/>
        </p:spPr>
        <p:txBody>
          <a:bodyPr/>
          <a:lstStyle>
            <a:lvl1pPr>
              <a:defRPr/>
            </a:lvl1pPr>
          </a:lstStyle>
          <a:p>
            <a:pPr>
              <a:defRPr/>
            </a:pPr>
            <a:fld id="{6321A665-D759-4F51-8FD9-6B5CBB7EC56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a:ln/>
        </p:spPr>
        <p:txBody>
          <a:bodyPr/>
          <a:lstStyle>
            <a:lvl1pPr>
              <a:defRPr/>
            </a:lvl1pPr>
          </a:lstStyle>
          <a:p>
            <a:pPr>
              <a:defRPr/>
            </a:pPr>
            <a:endParaRPr lang="en-US"/>
          </a:p>
        </p:txBody>
      </p:sp>
      <p:sp>
        <p:nvSpPr>
          <p:cNvPr id="3" name="Rectangle 6"/>
          <p:cNvSpPr>
            <a:spLocks noGrp="1" noChangeArrowheads="1"/>
          </p:cNvSpPr>
          <p:nvPr>
            <p:ph type="ftr" sz="quarter" idx="11"/>
          </p:nvPr>
        </p:nvSpPr>
        <p:spPr>
          <a:ln/>
        </p:spPr>
        <p:txBody>
          <a:bodyPr/>
          <a:lstStyle>
            <a:lvl1pPr>
              <a:defRPr/>
            </a:lvl1pPr>
          </a:lstStyle>
          <a:p>
            <a:pPr>
              <a:defRPr/>
            </a:pPr>
            <a:endParaRPr lang="en-US"/>
          </a:p>
        </p:txBody>
      </p:sp>
      <p:sp>
        <p:nvSpPr>
          <p:cNvPr id="4" name="Rectangle 7"/>
          <p:cNvSpPr>
            <a:spLocks noGrp="1" noChangeArrowheads="1"/>
          </p:cNvSpPr>
          <p:nvPr>
            <p:ph type="sldNum" sz="quarter" idx="12"/>
          </p:nvPr>
        </p:nvSpPr>
        <p:spPr>
          <a:ln/>
        </p:spPr>
        <p:txBody>
          <a:bodyPr/>
          <a:lstStyle>
            <a:lvl1pPr>
              <a:defRPr/>
            </a:lvl1pPr>
          </a:lstStyle>
          <a:p>
            <a:pPr>
              <a:defRPr/>
            </a:pPr>
            <a:fld id="{0CF41BD7-963C-4877-B85E-182DF463649D}"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endParaRPr 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US"/>
          </a:p>
        </p:txBody>
      </p:sp>
      <p:sp>
        <p:nvSpPr>
          <p:cNvPr id="7" name="Rectangle 7"/>
          <p:cNvSpPr>
            <a:spLocks noGrp="1" noChangeArrowheads="1"/>
          </p:cNvSpPr>
          <p:nvPr>
            <p:ph type="sldNum" sz="quarter" idx="12"/>
          </p:nvPr>
        </p:nvSpPr>
        <p:spPr>
          <a:ln/>
        </p:spPr>
        <p:txBody>
          <a:bodyPr/>
          <a:lstStyle>
            <a:lvl1pPr>
              <a:defRPr/>
            </a:lvl1pPr>
          </a:lstStyle>
          <a:p>
            <a:pPr>
              <a:defRPr/>
            </a:pPr>
            <a:fld id="{40375758-F7CC-4D16-AA45-6FF1AD24BA7D}"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endParaRPr 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US"/>
          </a:p>
        </p:txBody>
      </p:sp>
      <p:sp>
        <p:nvSpPr>
          <p:cNvPr id="7" name="Rectangle 7"/>
          <p:cNvSpPr>
            <a:spLocks noGrp="1" noChangeArrowheads="1"/>
          </p:cNvSpPr>
          <p:nvPr>
            <p:ph type="sldNum" sz="quarter" idx="12"/>
          </p:nvPr>
        </p:nvSpPr>
        <p:spPr>
          <a:ln/>
        </p:spPr>
        <p:txBody>
          <a:bodyPr/>
          <a:lstStyle>
            <a:lvl1pPr>
              <a:defRPr/>
            </a:lvl1pPr>
          </a:lstStyle>
          <a:p>
            <a:pPr>
              <a:defRPr/>
            </a:pPr>
            <a:fld id="{33BE62A6-B233-4F85-AE3C-6989E29FF2A0}"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2530" name="Freeform 2"/>
          <p:cNvSpPr>
            <a:spLocks/>
          </p:cNvSpPr>
          <p:nvPr/>
        </p:nvSpPr>
        <p:spPr bwMode="auto">
          <a:xfrm rot="-3172564">
            <a:off x="7777957" y="-15081"/>
            <a:ext cx="1162050" cy="2084387"/>
          </a:xfrm>
          <a:custGeom>
            <a:avLst/>
            <a:gdLst/>
            <a:ahLst/>
            <a:cxnLst>
              <a:cxn ang="0">
                <a:pos x="2903" y="433"/>
              </a:cxn>
              <a:cxn ang="0">
                <a:pos x="2565" y="80"/>
              </a:cxn>
              <a:cxn ang="0">
                <a:pos x="2241" y="0"/>
              </a:cxn>
              <a:cxn ang="0">
                <a:pos x="110" y="2811"/>
              </a:cxn>
              <a:cxn ang="0">
                <a:pos x="110" y="3228"/>
              </a:cxn>
              <a:cxn ang="0">
                <a:pos x="0" y="3631"/>
              </a:cxn>
              <a:cxn ang="0">
                <a:pos x="72" y="3686"/>
              </a:cxn>
              <a:cxn ang="0">
                <a:pos x="441" y="3355"/>
              </a:cxn>
              <a:cxn ang="0">
                <a:pos x="740" y="3228"/>
              </a:cxn>
              <a:cxn ang="0">
                <a:pos x="2903" y="433"/>
              </a:cxn>
              <a:cxn ang="0">
                <a:pos x="2903" y="433"/>
              </a:cxn>
            </a:cxnLst>
            <a:rect l="0" t="0" r="r" b="b"/>
            <a:pathLst>
              <a:path w="2903" h="3686">
                <a:moveTo>
                  <a:pt x="2903" y="433"/>
                </a:moveTo>
                <a:lnTo>
                  <a:pt x="2565" y="80"/>
                </a:lnTo>
                <a:lnTo>
                  <a:pt x="2241" y="0"/>
                </a:lnTo>
                <a:lnTo>
                  <a:pt x="110" y="2811"/>
                </a:lnTo>
                <a:lnTo>
                  <a:pt x="110" y="3228"/>
                </a:lnTo>
                <a:lnTo>
                  <a:pt x="0" y="3631"/>
                </a:lnTo>
                <a:lnTo>
                  <a:pt x="72" y="3686"/>
                </a:lnTo>
                <a:lnTo>
                  <a:pt x="441" y="3355"/>
                </a:lnTo>
                <a:lnTo>
                  <a:pt x="740" y="3228"/>
                </a:lnTo>
                <a:lnTo>
                  <a:pt x="2903" y="433"/>
                </a:lnTo>
                <a:lnTo>
                  <a:pt x="2903" y="433"/>
                </a:lnTo>
                <a:close/>
              </a:path>
            </a:pathLst>
          </a:custGeom>
          <a:solidFill>
            <a:srgbClr val="FFFFFF"/>
          </a:solidFill>
          <a:ln w="9525">
            <a:noFill/>
            <a:round/>
            <a:headEnd/>
            <a:tailEnd/>
          </a:ln>
        </p:spPr>
        <p:txBody>
          <a:bodyPr/>
          <a:lstStyle/>
          <a:p>
            <a:pPr>
              <a:defRPr/>
            </a:pPr>
            <a:endParaRPr lang="en-US"/>
          </a:p>
        </p:txBody>
      </p:sp>
      <p:sp>
        <p:nvSpPr>
          <p:cNvPr id="1027" name="Rectangle 3"/>
          <p:cNvSpPr>
            <a:spLocks noGrp="1" noChangeArrowheads="1"/>
          </p:cNvSpPr>
          <p:nvPr>
            <p:ph type="title"/>
          </p:nvPr>
        </p:nvSpPr>
        <p:spPr bwMode="auto">
          <a:xfrm>
            <a:off x="685800" y="152400"/>
            <a:ext cx="6870700" cy="1600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1028" name="Rectangle 4"/>
          <p:cNvSpPr>
            <a:spLocks noGrp="1" noChangeArrowheads="1"/>
          </p:cNvSpPr>
          <p:nvPr>
            <p:ph type="body" idx="1"/>
          </p:nvPr>
        </p:nvSpPr>
        <p:spPr bwMode="auto">
          <a:xfrm>
            <a:off x="685800" y="1828800"/>
            <a:ext cx="7696200" cy="3657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2533" name="Rectangle 5"/>
          <p:cNvSpPr>
            <a:spLocks noGrp="1" noChangeArrowheads="1"/>
          </p:cNvSpPr>
          <p:nvPr>
            <p:ph type="dt" sz="half" idx="2"/>
          </p:nvPr>
        </p:nvSpPr>
        <p:spPr bwMode="auto">
          <a:xfrm>
            <a:off x="1371600" y="6248400"/>
            <a:ext cx="19050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defRPr sz="1400"/>
            </a:lvl1pPr>
          </a:lstStyle>
          <a:p>
            <a:pPr>
              <a:defRPr/>
            </a:pPr>
            <a:endParaRPr lang="en-US"/>
          </a:p>
        </p:txBody>
      </p:sp>
      <p:sp>
        <p:nvSpPr>
          <p:cNvPr id="22534" name="Rectangle 6"/>
          <p:cNvSpPr>
            <a:spLocks noGrp="1" noChangeArrowheads="1"/>
          </p:cNvSpPr>
          <p:nvPr>
            <p:ph type="ftr" sz="quarter" idx="3"/>
          </p:nvPr>
        </p:nvSpPr>
        <p:spPr bwMode="auto">
          <a:xfrm>
            <a:off x="3556000" y="6248400"/>
            <a:ext cx="28956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ctr">
              <a:defRPr sz="1400"/>
            </a:lvl1pPr>
          </a:lstStyle>
          <a:p>
            <a:pPr>
              <a:defRPr/>
            </a:pPr>
            <a:endParaRPr lang="en-US"/>
          </a:p>
        </p:txBody>
      </p:sp>
      <p:sp>
        <p:nvSpPr>
          <p:cNvPr id="22535" name="Rectangle 7"/>
          <p:cNvSpPr>
            <a:spLocks noGrp="1" noChangeArrowheads="1"/>
          </p:cNvSpPr>
          <p:nvPr>
            <p:ph type="sldNum" sz="quarter" idx="4"/>
          </p:nvPr>
        </p:nvSpPr>
        <p:spPr bwMode="auto">
          <a:xfrm>
            <a:off x="6718300" y="6248400"/>
            <a:ext cx="19050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a:defRPr sz="1400"/>
            </a:lvl1pPr>
          </a:lstStyle>
          <a:p>
            <a:pPr>
              <a:defRPr/>
            </a:pPr>
            <a:fld id="{E4A5E930-4217-4897-A840-178B10473D47}" type="slidenum">
              <a:rPr lang="en-US"/>
              <a:pPr>
                <a:defRPr/>
              </a:pPr>
              <a:t>‹#›</a:t>
            </a:fld>
            <a:endParaRPr lang="en-US"/>
          </a:p>
        </p:txBody>
      </p:sp>
      <p:sp>
        <p:nvSpPr>
          <p:cNvPr id="22536" name="Freeform 8"/>
          <p:cNvSpPr>
            <a:spLocks/>
          </p:cNvSpPr>
          <p:nvPr/>
        </p:nvSpPr>
        <p:spPr bwMode="auto">
          <a:xfrm rot="-3172564">
            <a:off x="7865269" y="24607"/>
            <a:ext cx="1165225" cy="2097087"/>
          </a:xfrm>
          <a:custGeom>
            <a:avLst/>
            <a:gdLst/>
            <a:ahLst/>
            <a:cxnLst>
              <a:cxn ang="0">
                <a:pos x="2293" y="0"/>
              </a:cxn>
              <a:cxn ang="0">
                <a:pos x="130" y="2835"/>
              </a:cxn>
              <a:cxn ang="0">
                <a:pos x="131" y="3201"/>
              </a:cxn>
              <a:cxn ang="0">
                <a:pos x="0" y="3633"/>
              </a:cxn>
              <a:cxn ang="0">
                <a:pos x="50" y="3703"/>
              </a:cxn>
              <a:cxn ang="0">
                <a:pos x="422" y="3352"/>
              </a:cxn>
              <a:cxn ang="0">
                <a:pos x="763" y="3220"/>
              </a:cxn>
              <a:cxn ang="0">
                <a:pos x="2911" y="428"/>
              </a:cxn>
              <a:cxn ang="0">
                <a:pos x="2589" y="96"/>
              </a:cxn>
              <a:cxn ang="0">
                <a:pos x="2293" y="0"/>
              </a:cxn>
              <a:cxn ang="0">
                <a:pos x="2293" y="0"/>
              </a:cxn>
            </a:cxnLst>
            <a:rect l="0" t="0" r="r" b="b"/>
            <a:pathLst>
              <a:path w="2911" h="3703">
                <a:moveTo>
                  <a:pt x="2293" y="0"/>
                </a:moveTo>
                <a:lnTo>
                  <a:pt x="130" y="2835"/>
                </a:lnTo>
                <a:lnTo>
                  <a:pt x="131" y="3201"/>
                </a:lnTo>
                <a:lnTo>
                  <a:pt x="0" y="3633"/>
                </a:lnTo>
                <a:lnTo>
                  <a:pt x="50" y="3703"/>
                </a:lnTo>
                <a:lnTo>
                  <a:pt x="422" y="3352"/>
                </a:lnTo>
                <a:lnTo>
                  <a:pt x="763" y="3220"/>
                </a:lnTo>
                <a:lnTo>
                  <a:pt x="2911" y="428"/>
                </a:lnTo>
                <a:lnTo>
                  <a:pt x="2589" y="96"/>
                </a:lnTo>
                <a:lnTo>
                  <a:pt x="2293" y="0"/>
                </a:lnTo>
                <a:lnTo>
                  <a:pt x="2293" y="0"/>
                </a:lnTo>
                <a:close/>
              </a:path>
            </a:pathLst>
          </a:custGeom>
          <a:solidFill>
            <a:schemeClr val="folHlink"/>
          </a:solidFill>
          <a:ln w="9525">
            <a:noFill/>
            <a:round/>
            <a:headEnd/>
            <a:tailEnd/>
          </a:ln>
        </p:spPr>
        <p:txBody>
          <a:bodyPr/>
          <a:lstStyle/>
          <a:p>
            <a:pPr>
              <a:defRPr/>
            </a:pPr>
            <a:endParaRPr lang="en-US"/>
          </a:p>
        </p:txBody>
      </p:sp>
      <p:sp>
        <p:nvSpPr>
          <p:cNvPr id="22537" name="Freeform 9"/>
          <p:cNvSpPr>
            <a:spLocks/>
          </p:cNvSpPr>
          <p:nvPr/>
        </p:nvSpPr>
        <p:spPr bwMode="auto">
          <a:xfrm rot="-3172564">
            <a:off x="7831138" y="192088"/>
            <a:ext cx="1025525" cy="1571625"/>
          </a:xfrm>
          <a:custGeom>
            <a:avLst/>
            <a:gdLst/>
            <a:ahLst/>
            <a:cxnLst>
              <a:cxn ang="0">
                <a:pos x="0" y="2485"/>
              </a:cxn>
              <a:cxn ang="0">
                <a:pos x="432" y="2553"/>
              </a:cxn>
              <a:cxn ang="0">
                <a:pos x="736" y="2777"/>
              </a:cxn>
              <a:cxn ang="0">
                <a:pos x="2561" y="399"/>
              </a:cxn>
              <a:cxn ang="0">
                <a:pos x="2118" y="82"/>
              </a:cxn>
              <a:cxn ang="0">
                <a:pos x="1898" y="0"/>
              </a:cxn>
              <a:cxn ang="0">
                <a:pos x="0" y="2485"/>
              </a:cxn>
              <a:cxn ang="0">
                <a:pos x="0" y="2485"/>
              </a:cxn>
            </a:cxnLst>
            <a:rect l="0" t="0" r="r" b="b"/>
            <a:pathLst>
              <a:path w="2561" h="2777">
                <a:moveTo>
                  <a:pt x="0" y="2485"/>
                </a:moveTo>
                <a:lnTo>
                  <a:pt x="432" y="2553"/>
                </a:lnTo>
                <a:lnTo>
                  <a:pt x="736" y="2777"/>
                </a:lnTo>
                <a:lnTo>
                  <a:pt x="2561" y="399"/>
                </a:lnTo>
                <a:lnTo>
                  <a:pt x="2118" y="82"/>
                </a:lnTo>
                <a:lnTo>
                  <a:pt x="1898" y="0"/>
                </a:lnTo>
                <a:lnTo>
                  <a:pt x="0" y="2485"/>
                </a:lnTo>
                <a:lnTo>
                  <a:pt x="0" y="2485"/>
                </a:lnTo>
                <a:close/>
              </a:path>
            </a:pathLst>
          </a:custGeom>
          <a:solidFill>
            <a:schemeClr val="bg2"/>
          </a:solidFill>
          <a:ln w="9525">
            <a:noFill/>
            <a:round/>
            <a:headEnd/>
            <a:tailEnd/>
          </a:ln>
        </p:spPr>
        <p:txBody>
          <a:bodyPr/>
          <a:lstStyle/>
          <a:p>
            <a:pPr>
              <a:defRPr/>
            </a:pPr>
            <a:endParaRPr lang="en-US"/>
          </a:p>
        </p:txBody>
      </p:sp>
      <p:grpSp>
        <p:nvGrpSpPr>
          <p:cNvPr id="1034" name="Group 10"/>
          <p:cNvGrpSpPr>
            <a:grpSpLocks/>
          </p:cNvGrpSpPr>
          <p:nvPr/>
        </p:nvGrpSpPr>
        <p:grpSpPr bwMode="auto">
          <a:xfrm>
            <a:off x="7938" y="5540375"/>
            <a:ext cx="1784350" cy="1246188"/>
            <a:chOff x="5" y="3490"/>
            <a:chExt cx="1124" cy="785"/>
          </a:xfrm>
        </p:grpSpPr>
        <p:sp>
          <p:nvSpPr>
            <p:cNvPr id="22539" name="Freeform 11"/>
            <p:cNvSpPr>
              <a:spLocks/>
            </p:cNvSpPr>
            <p:nvPr userDrawn="1"/>
          </p:nvSpPr>
          <p:spPr bwMode="auto">
            <a:xfrm>
              <a:off x="24" y="3505"/>
              <a:ext cx="1089" cy="649"/>
            </a:xfrm>
            <a:custGeom>
              <a:avLst/>
              <a:gdLst/>
              <a:ahLst/>
              <a:cxnLst>
                <a:cxn ang="0">
                  <a:pos x="1587" y="1260"/>
                </a:cxn>
                <a:cxn ang="0">
                  <a:pos x="1420" y="1106"/>
                </a:cxn>
                <a:cxn ang="0">
                  <a:pos x="1331" y="477"/>
                </a:cxn>
                <a:cxn ang="0">
                  <a:pos x="2139" y="330"/>
                </a:cxn>
                <a:cxn ang="0">
                  <a:pos x="2177" y="203"/>
                </a:cxn>
                <a:cxn ang="0">
                  <a:pos x="2099" y="100"/>
                </a:cxn>
                <a:cxn ang="0">
                  <a:pos x="1276" y="211"/>
                </a:cxn>
                <a:cxn ang="0">
                  <a:pos x="1219" y="32"/>
                </a:cxn>
                <a:cxn ang="0">
                  <a:pos x="1085" y="0"/>
                </a:cxn>
                <a:cxn ang="0">
                  <a:pos x="958" y="28"/>
                </a:cxn>
                <a:cxn ang="0">
                  <a:pos x="888" y="106"/>
                </a:cxn>
                <a:cxn ang="0">
                  <a:pos x="937" y="285"/>
                </a:cxn>
                <a:cxn ang="0">
                  <a:pos x="660" y="441"/>
                </a:cxn>
                <a:cxn ang="0">
                  <a:pos x="983" y="473"/>
                </a:cxn>
                <a:cxn ang="0">
                  <a:pos x="1112" y="889"/>
                </a:cxn>
                <a:cxn ang="0">
                  <a:pos x="141" y="469"/>
                </a:cxn>
                <a:cxn ang="0">
                  <a:pos x="46" y="509"/>
                </a:cxn>
                <a:cxn ang="0">
                  <a:pos x="0" y="636"/>
                </a:cxn>
                <a:cxn ang="0">
                  <a:pos x="55" y="779"/>
                </a:cxn>
                <a:cxn ang="0">
                  <a:pos x="1139" y="1288"/>
                </a:cxn>
                <a:cxn ang="0">
                  <a:pos x="1378" y="1256"/>
                </a:cxn>
                <a:cxn ang="0">
                  <a:pos x="1570" y="1298"/>
                </a:cxn>
                <a:cxn ang="0">
                  <a:pos x="1587" y="1260"/>
                </a:cxn>
                <a:cxn ang="0">
                  <a:pos x="1587" y="1260"/>
                </a:cxn>
              </a:cxnLst>
              <a:rect l="0" t="0" r="r" b="b"/>
              <a:pathLst>
                <a:path w="2177" h="1298">
                  <a:moveTo>
                    <a:pt x="1587" y="1260"/>
                  </a:moveTo>
                  <a:lnTo>
                    <a:pt x="1420" y="1106"/>
                  </a:lnTo>
                  <a:lnTo>
                    <a:pt x="1331" y="477"/>
                  </a:lnTo>
                  <a:lnTo>
                    <a:pt x="2139" y="330"/>
                  </a:lnTo>
                  <a:lnTo>
                    <a:pt x="2177" y="203"/>
                  </a:lnTo>
                  <a:lnTo>
                    <a:pt x="2099" y="100"/>
                  </a:lnTo>
                  <a:lnTo>
                    <a:pt x="1276" y="211"/>
                  </a:lnTo>
                  <a:lnTo>
                    <a:pt x="1219" y="32"/>
                  </a:lnTo>
                  <a:lnTo>
                    <a:pt x="1085" y="0"/>
                  </a:lnTo>
                  <a:lnTo>
                    <a:pt x="958" y="28"/>
                  </a:lnTo>
                  <a:lnTo>
                    <a:pt x="888" y="106"/>
                  </a:lnTo>
                  <a:lnTo>
                    <a:pt x="937" y="285"/>
                  </a:lnTo>
                  <a:lnTo>
                    <a:pt x="660" y="441"/>
                  </a:lnTo>
                  <a:lnTo>
                    <a:pt x="983" y="473"/>
                  </a:lnTo>
                  <a:lnTo>
                    <a:pt x="1112" y="889"/>
                  </a:lnTo>
                  <a:lnTo>
                    <a:pt x="141" y="469"/>
                  </a:lnTo>
                  <a:lnTo>
                    <a:pt x="46" y="509"/>
                  </a:lnTo>
                  <a:lnTo>
                    <a:pt x="0" y="636"/>
                  </a:lnTo>
                  <a:lnTo>
                    <a:pt x="55" y="779"/>
                  </a:lnTo>
                  <a:lnTo>
                    <a:pt x="1139" y="1288"/>
                  </a:lnTo>
                  <a:lnTo>
                    <a:pt x="1378" y="1256"/>
                  </a:lnTo>
                  <a:lnTo>
                    <a:pt x="1570" y="1298"/>
                  </a:lnTo>
                  <a:lnTo>
                    <a:pt x="1587" y="1260"/>
                  </a:lnTo>
                  <a:lnTo>
                    <a:pt x="1587" y="1260"/>
                  </a:lnTo>
                  <a:close/>
                </a:path>
              </a:pathLst>
            </a:custGeom>
            <a:solidFill>
              <a:srgbClr val="F8F8F8"/>
            </a:solidFill>
            <a:ln w="9525">
              <a:noFill/>
              <a:round/>
              <a:headEnd/>
              <a:tailEnd/>
            </a:ln>
          </p:spPr>
          <p:txBody>
            <a:bodyPr/>
            <a:lstStyle/>
            <a:p>
              <a:pPr>
                <a:defRPr/>
              </a:pPr>
              <a:endParaRPr lang="en-US"/>
            </a:p>
          </p:txBody>
        </p:sp>
        <p:sp>
          <p:nvSpPr>
            <p:cNvPr id="22540" name="Freeform 12"/>
            <p:cNvSpPr>
              <a:spLocks/>
            </p:cNvSpPr>
            <p:nvPr userDrawn="1"/>
          </p:nvSpPr>
          <p:spPr bwMode="auto">
            <a:xfrm>
              <a:off x="1022" y="3582"/>
              <a:ext cx="71" cy="129"/>
            </a:xfrm>
            <a:custGeom>
              <a:avLst/>
              <a:gdLst/>
              <a:ahLst/>
              <a:cxnLst>
                <a:cxn ang="0">
                  <a:pos x="0" y="7"/>
                </a:cxn>
                <a:cxn ang="0">
                  <a:pos x="120" y="0"/>
                </a:cxn>
                <a:cxn ang="0">
                  <a:pos x="143" y="233"/>
                </a:cxn>
                <a:cxn ang="0">
                  <a:pos x="8" y="258"/>
                </a:cxn>
                <a:cxn ang="0">
                  <a:pos x="0" y="7"/>
                </a:cxn>
                <a:cxn ang="0">
                  <a:pos x="0" y="7"/>
                </a:cxn>
              </a:cxnLst>
              <a:rect l="0" t="0" r="r" b="b"/>
              <a:pathLst>
                <a:path w="143" h="258">
                  <a:moveTo>
                    <a:pt x="0" y="7"/>
                  </a:moveTo>
                  <a:lnTo>
                    <a:pt x="120" y="0"/>
                  </a:lnTo>
                  <a:lnTo>
                    <a:pt x="143" y="233"/>
                  </a:lnTo>
                  <a:lnTo>
                    <a:pt x="8" y="258"/>
                  </a:lnTo>
                  <a:lnTo>
                    <a:pt x="0" y="7"/>
                  </a:lnTo>
                  <a:lnTo>
                    <a:pt x="0" y="7"/>
                  </a:lnTo>
                  <a:close/>
                </a:path>
              </a:pathLst>
            </a:custGeom>
            <a:solidFill>
              <a:schemeClr val="accent1"/>
            </a:solidFill>
            <a:ln w="9525">
              <a:noFill/>
              <a:round/>
              <a:headEnd/>
              <a:tailEnd/>
            </a:ln>
          </p:spPr>
          <p:txBody>
            <a:bodyPr/>
            <a:lstStyle/>
            <a:p>
              <a:pPr>
                <a:defRPr/>
              </a:pPr>
              <a:endParaRPr lang="en-US"/>
            </a:p>
          </p:txBody>
        </p:sp>
        <p:sp>
          <p:nvSpPr>
            <p:cNvPr id="22541" name="Freeform 13"/>
            <p:cNvSpPr>
              <a:spLocks/>
            </p:cNvSpPr>
            <p:nvPr userDrawn="1"/>
          </p:nvSpPr>
          <p:spPr bwMode="auto">
            <a:xfrm>
              <a:off x="20" y="3774"/>
              <a:ext cx="792" cy="410"/>
            </a:xfrm>
            <a:custGeom>
              <a:avLst/>
              <a:gdLst/>
              <a:ahLst/>
              <a:cxnLst>
                <a:cxn ang="0">
                  <a:pos x="137" y="0"/>
                </a:cxn>
                <a:cxn ang="0">
                  <a:pos x="1331" y="519"/>
                </a:cxn>
                <a:cxn ang="0">
                  <a:pos x="1428" y="638"/>
                </a:cxn>
                <a:cxn ang="0">
                  <a:pos x="1586" y="792"/>
                </a:cxn>
                <a:cxn ang="0">
                  <a:pos x="1565" y="821"/>
                </a:cxn>
                <a:cxn ang="0">
                  <a:pos x="1350" y="787"/>
                </a:cxn>
                <a:cxn ang="0">
                  <a:pos x="1145" y="811"/>
                </a:cxn>
                <a:cxn ang="0">
                  <a:pos x="42" y="298"/>
                </a:cxn>
                <a:cxn ang="0">
                  <a:pos x="0" y="150"/>
                </a:cxn>
                <a:cxn ang="0">
                  <a:pos x="46" y="32"/>
                </a:cxn>
                <a:cxn ang="0">
                  <a:pos x="137" y="0"/>
                </a:cxn>
                <a:cxn ang="0">
                  <a:pos x="137" y="0"/>
                </a:cxn>
              </a:cxnLst>
              <a:rect l="0" t="0" r="r" b="b"/>
              <a:pathLst>
                <a:path w="1586" h="821">
                  <a:moveTo>
                    <a:pt x="137" y="0"/>
                  </a:moveTo>
                  <a:lnTo>
                    <a:pt x="1331" y="519"/>
                  </a:lnTo>
                  <a:lnTo>
                    <a:pt x="1428" y="638"/>
                  </a:lnTo>
                  <a:lnTo>
                    <a:pt x="1586" y="792"/>
                  </a:lnTo>
                  <a:lnTo>
                    <a:pt x="1565" y="821"/>
                  </a:lnTo>
                  <a:lnTo>
                    <a:pt x="1350" y="787"/>
                  </a:lnTo>
                  <a:lnTo>
                    <a:pt x="1145" y="811"/>
                  </a:lnTo>
                  <a:lnTo>
                    <a:pt x="42" y="298"/>
                  </a:lnTo>
                  <a:lnTo>
                    <a:pt x="0" y="150"/>
                  </a:lnTo>
                  <a:lnTo>
                    <a:pt x="46" y="32"/>
                  </a:lnTo>
                  <a:lnTo>
                    <a:pt x="137" y="0"/>
                  </a:lnTo>
                  <a:lnTo>
                    <a:pt x="137" y="0"/>
                  </a:lnTo>
                  <a:close/>
                </a:path>
              </a:pathLst>
            </a:custGeom>
            <a:solidFill>
              <a:schemeClr val="tx2"/>
            </a:solidFill>
            <a:ln w="9525">
              <a:noFill/>
              <a:round/>
              <a:headEnd/>
              <a:tailEnd/>
            </a:ln>
          </p:spPr>
          <p:txBody>
            <a:bodyPr/>
            <a:lstStyle/>
            <a:p>
              <a:pPr>
                <a:defRPr/>
              </a:pPr>
              <a:endParaRPr lang="en-US"/>
            </a:p>
          </p:txBody>
        </p:sp>
        <p:sp>
          <p:nvSpPr>
            <p:cNvPr id="22542" name="Freeform 14"/>
            <p:cNvSpPr>
              <a:spLocks/>
            </p:cNvSpPr>
            <p:nvPr userDrawn="1"/>
          </p:nvSpPr>
          <p:spPr bwMode="auto">
            <a:xfrm>
              <a:off x="129" y="3808"/>
              <a:ext cx="525" cy="374"/>
            </a:xfrm>
            <a:custGeom>
              <a:avLst/>
              <a:gdLst/>
              <a:ahLst/>
              <a:cxnLst>
                <a:cxn ang="0">
                  <a:pos x="0" y="325"/>
                </a:cxn>
                <a:cxn ang="0">
                  <a:pos x="922" y="747"/>
                </a:cxn>
                <a:cxn ang="0">
                  <a:pos x="939" y="534"/>
                </a:cxn>
                <a:cxn ang="0">
                  <a:pos x="1049" y="422"/>
                </a:cxn>
                <a:cxn ang="0">
                  <a:pos x="78" y="0"/>
                </a:cxn>
                <a:cxn ang="0">
                  <a:pos x="0" y="127"/>
                </a:cxn>
                <a:cxn ang="0">
                  <a:pos x="0" y="325"/>
                </a:cxn>
                <a:cxn ang="0">
                  <a:pos x="0" y="325"/>
                </a:cxn>
              </a:cxnLst>
              <a:rect l="0" t="0" r="r" b="b"/>
              <a:pathLst>
                <a:path w="1049" h="747">
                  <a:moveTo>
                    <a:pt x="0" y="325"/>
                  </a:moveTo>
                  <a:lnTo>
                    <a:pt x="922" y="747"/>
                  </a:lnTo>
                  <a:lnTo>
                    <a:pt x="939" y="534"/>
                  </a:lnTo>
                  <a:lnTo>
                    <a:pt x="1049" y="422"/>
                  </a:lnTo>
                  <a:lnTo>
                    <a:pt x="78" y="0"/>
                  </a:lnTo>
                  <a:lnTo>
                    <a:pt x="0" y="127"/>
                  </a:lnTo>
                  <a:lnTo>
                    <a:pt x="0" y="325"/>
                  </a:lnTo>
                  <a:lnTo>
                    <a:pt x="0" y="325"/>
                  </a:lnTo>
                  <a:close/>
                </a:path>
              </a:pathLst>
            </a:custGeom>
            <a:solidFill>
              <a:schemeClr val="bg2"/>
            </a:solidFill>
            <a:ln w="9525">
              <a:noFill/>
              <a:round/>
              <a:headEnd/>
              <a:tailEnd/>
            </a:ln>
          </p:spPr>
          <p:txBody>
            <a:bodyPr/>
            <a:lstStyle/>
            <a:p>
              <a:pPr>
                <a:defRPr/>
              </a:pPr>
              <a:endParaRPr lang="en-US"/>
            </a:p>
          </p:txBody>
        </p:sp>
        <p:sp>
          <p:nvSpPr>
            <p:cNvPr id="22543" name="Freeform 15"/>
            <p:cNvSpPr>
              <a:spLocks/>
            </p:cNvSpPr>
            <p:nvPr userDrawn="1"/>
          </p:nvSpPr>
          <p:spPr bwMode="auto">
            <a:xfrm>
              <a:off x="485" y="3532"/>
              <a:ext cx="135" cy="121"/>
            </a:xfrm>
            <a:custGeom>
              <a:avLst/>
              <a:gdLst/>
              <a:ahLst/>
              <a:cxnLst>
                <a:cxn ang="0">
                  <a:pos x="0" y="28"/>
                </a:cxn>
                <a:cxn ang="0">
                  <a:pos x="160" y="0"/>
                </a:cxn>
                <a:cxn ang="0">
                  <a:pos x="251" y="36"/>
                </a:cxn>
                <a:cxn ang="0">
                  <a:pos x="272" y="139"/>
                </a:cxn>
                <a:cxn ang="0">
                  <a:pos x="164" y="146"/>
                </a:cxn>
                <a:cxn ang="0">
                  <a:pos x="32" y="241"/>
                </a:cxn>
                <a:cxn ang="0">
                  <a:pos x="0" y="28"/>
                </a:cxn>
                <a:cxn ang="0">
                  <a:pos x="0" y="28"/>
                </a:cxn>
              </a:cxnLst>
              <a:rect l="0" t="0" r="r" b="b"/>
              <a:pathLst>
                <a:path w="272" h="241">
                  <a:moveTo>
                    <a:pt x="0" y="28"/>
                  </a:moveTo>
                  <a:lnTo>
                    <a:pt x="160" y="0"/>
                  </a:lnTo>
                  <a:lnTo>
                    <a:pt x="251" y="36"/>
                  </a:lnTo>
                  <a:lnTo>
                    <a:pt x="272" y="139"/>
                  </a:lnTo>
                  <a:lnTo>
                    <a:pt x="164" y="146"/>
                  </a:lnTo>
                  <a:lnTo>
                    <a:pt x="32" y="241"/>
                  </a:lnTo>
                  <a:lnTo>
                    <a:pt x="0" y="28"/>
                  </a:lnTo>
                  <a:lnTo>
                    <a:pt x="0" y="28"/>
                  </a:lnTo>
                  <a:close/>
                </a:path>
              </a:pathLst>
            </a:custGeom>
            <a:solidFill>
              <a:schemeClr val="hlink"/>
            </a:solidFill>
            <a:ln w="9525">
              <a:noFill/>
              <a:round/>
              <a:headEnd/>
              <a:tailEnd/>
            </a:ln>
          </p:spPr>
          <p:txBody>
            <a:bodyPr/>
            <a:lstStyle/>
            <a:p>
              <a:pPr>
                <a:defRPr/>
              </a:pPr>
              <a:endParaRPr lang="en-US"/>
            </a:p>
          </p:txBody>
        </p:sp>
        <p:sp>
          <p:nvSpPr>
            <p:cNvPr id="22544" name="Freeform 16"/>
            <p:cNvSpPr>
              <a:spLocks/>
            </p:cNvSpPr>
            <p:nvPr userDrawn="1"/>
          </p:nvSpPr>
          <p:spPr bwMode="auto">
            <a:xfrm>
              <a:off x="641" y="4163"/>
              <a:ext cx="76" cy="112"/>
            </a:xfrm>
            <a:custGeom>
              <a:avLst/>
              <a:gdLst/>
              <a:ahLst/>
              <a:cxnLst>
                <a:cxn ang="0">
                  <a:pos x="152" y="4"/>
                </a:cxn>
                <a:cxn ang="0">
                  <a:pos x="152" y="224"/>
                </a:cxn>
                <a:cxn ang="0">
                  <a:pos x="0" y="8"/>
                </a:cxn>
                <a:cxn ang="0">
                  <a:pos x="72" y="0"/>
                </a:cxn>
                <a:cxn ang="0">
                  <a:pos x="152" y="4"/>
                </a:cxn>
                <a:cxn ang="0">
                  <a:pos x="152" y="4"/>
                </a:cxn>
              </a:cxnLst>
              <a:rect l="0" t="0" r="r" b="b"/>
              <a:pathLst>
                <a:path w="152" h="224">
                  <a:moveTo>
                    <a:pt x="152" y="4"/>
                  </a:moveTo>
                  <a:lnTo>
                    <a:pt x="152" y="224"/>
                  </a:lnTo>
                  <a:lnTo>
                    <a:pt x="0" y="8"/>
                  </a:lnTo>
                  <a:lnTo>
                    <a:pt x="72" y="0"/>
                  </a:lnTo>
                  <a:lnTo>
                    <a:pt x="152" y="4"/>
                  </a:lnTo>
                  <a:lnTo>
                    <a:pt x="152" y="4"/>
                  </a:lnTo>
                  <a:close/>
                </a:path>
              </a:pathLst>
            </a:custGeom>
            <a:solidFill>
              <a:schemeClr val="hlink"/>
            </a:solidFill>
            <a:ln w="9525">
              <a:noFill/>
              <a:round/>
              <a:headEnd/>
              <a:tailEnd/>
            </a:ln>
          </p:spPr>
          <p:txBody>
            <a:bodyPr/>
            <a:lstStyle/>
            <a:p>
              <a:pPr>
                <a:defRPr/>
              </a:pPr>
              <a:endParaRPr lang="en-US"/>
            </a:p>
          </p:txBody>
        </p:sp>
        <p:sp>
          <p:nvSpPr>
            <p:cNvPr id="22545" name="Freeform 17"/>
            <p:cNvSpPr>
              <a:spLocks/>
            </p:cNvSpPr>
            <p:nvPr userDrawn="1"/>
          </p:nvSpPr>
          <p:spPr bwMode="auto">
            <a:xfrm>
              <a:off x="504" y="3607"/>
              <a:ext cx="193" cy="383"/>
            </a:xfrm>
            <a:custGeom>
              <a:avLst/>
              <a:gdLst/>
              <a:ahLst/>
              <a:cxnLst>
                <a:cxn ang="0">
                  <a:pos x="0" y="80"/>
                </a:cxn>
                <a:cxn ang="0">
                  <a:pos x="87" y="0"/>
                </a:cxn>
                <a:cxn ang="0">
                  <a:pos x="232" y="6"/>
                </a:cxn>
                <a:cxn ang="0">
                  <a:pos x="386" y="764"/>
                </a:cxn>
                <a:cxn ang="0">
                  <a:pos x="279" y="720"/>
                </a:cxn>
                <a:cxn ang="0">
                  <a:pos x="152" y="677"/>
                </a:cxn>
                <a:cxn ang="0">
                  <a:pos x="0" y="80"/>
                </a:cxn>
                <a:cxn ang="0">
                  <a:pos x="0" y="80"/>
                </a:cxn>
              </a:cxnLst>
              <a:rect l="0" t="0" r="r" b="b"/>
              <a:pathLst>
                <a:path w="386" h="764">
                  <a:moveTo>
                    <a:pt x="0" y="80"/>
                  </a:moveTo>
                  <a:lnTo>
                    <a:pt x="87" y="0"/>
                  </a:lnTo>
                  <a:lnTo>
                    <a:pt x="232" y="6"/>
                  </a:lnTo>
                  <a:lnTo>
                    <a:pt x="386" y="764"/>
                  </a:lnTo>
                  <a:lnTo>
                    <a:pt x="279" y="720"/>
                  </a:lnTo>
                  <a:lnTo>
                    <a:pt x="152" y="677"/>
                  </a:lnTo>
                  <a:lnTo>
                    <a:pt x="0" y="80"/>
                  </a:lnTo>
                  <a:lnTo>
                    <a:pt x="0" y="80"/>
                  </a:lnTo>
                  <a:close/>
                </a:path>
              </a:pathLst>
            </a:custGeom>
            <a:solidFill>
              <a:schemeClr val="bg2"/>
            </a:solidFill>
            <a:ln w="9525">
              <a:noFill/>
              <a:round/>
              <a:headEnd/>
              <a:tailEnd/>
            </a:ln>
          </p:spPr>
          <p:txBody>
            <a:bodyPr/>
            <a:lstStyle/>
            <a:p>
              <a:pPr>
                <a:defRPr/>
              </a:pPr>
              <a:endParaRPr lang="en-US"/>
            </a:p>
          </p:txBody>
        </p:sp>
        <p:sp>
          <p:nvSpPr>
            <p:cNvPr id="22546" name="Freeform 18"/>
            <p:cNvSpPr>
              <a:spLocks/>
            </p:cNvSpPr>
            <p:nvPr userDrawn="1"/>
          </p:nvSpPr>
          <p:spPr bwMode="auto">
            <a:xfrm>
              <a:off x="668" y="3590"/>
              <a:ext cx="364" cy="174"/>
            </a:xfrm>
            <a:custGeom>
              <a:avLst/>
              <a:gdLst/>
              <a:ahLst/>
              <a:cxnLst>
                <a:cxn ang="0">
                  <a:pos x="692" y="0"/>
                </a:cxn>
                <a:cxn ang="0">
                  <a:pos x="0" y="106"/>
                </a:cxn>
                <a:cxn ang="0">
                  <a:pos x="28" y="348"/>
                </a:cxn>
                <a:cxn ang="0">
                  <a:pos x="715" y="237"/>
                </a:cxn>
                <a:cxn ang="0">
                  <a:pos x="728" y="43"/>
                </a:cxn>
                <a:cxn ang="0">
                  <a:pos x="692" y="0"/>
                </a:cxn>
                <a:cxn ang="0">
                  <a:pos x="692" y="0"/>
                </a:cxn>
              </a:cxnLst>
              <a:rect l="0" t="0" r="r" b="b"/>
              <a:pathLst>
                <a:path w="728" h="348">
                  <a:moveTo>
                    <a:pt x="692" y="0"/>
                  </a:moveTo>
                  <a:lnTo>
                    <a:pt x="0" y="106"/>
                  </a:lnTo>
                  <a:lnTo>
                    <a:pt x="28" y="348"/>
                  </a:lnTo>
                  <a:lnTo>
                    <a:pt x="715" y="237"/>
                  </a:lnTo>
                  <a:lnTo>
                    <a:pt x="728" y="43"/>
                  </a:lnTo>
                  <a:lnTo>
                    <a:pt x="692" y="0"/>
                  </a:lnTo>
                  <a:lnTo>
                    <a:pt x="692" y="0"/>
                  </a:lnTo>
                  <a:close/>
                </a:path>
              </a:pathLst>
            </a:custGeom>
            <a:solidFill>
              <a:schemeClr val="bg2"/>
            </a:solidFill>
            <a:ln w="9525">
              <a:noFill/>
              <a:round/>
              <a:headEnd/>
              <a:tailEnd/>
            </a:ln>
          </p:spPr>
          <p:txBody>
            <a:bodyPr/>
            <a:lstStyle/>
            <a:p>
              <a:pPr>
                <a:defRPr/>
              </a:pPr>
              <a:endParaRPr lang="en-US"/>
            </a:p>
          </p:txBody>
        </p:sp>
        <p:sp>
          <p:nvSpPr>
            <p:cNvPr id="22547" name="Freeform 19"/>
            <p:cNvSpPr>
              <a:spLocks/>
            </p:cNvSpPr>
            <p:nvPr userDrawn="1"/>
          </p:nvSpPr>
          <p:spPr bwMode="auto">
            <a:xfrm>
              <a:off x="347" y="3693"/>
              <a:ext cx="156" cy="67"/>
            </a:xfrm>
            <a:custGeom>
              <a:avLst/>
              <a:gdLst/>
              <a:ahLst/>
              <a:cxnLst>
                <a:cxn ang="0">
                  <a:pos x="272" y="0"/>
                </a:cxn>
                <a:cxn ang="0">
                  <a:pos x="0" y="78"/>
                </a:cxn>
                <a:cxn ang="0">
                  <a:pos x="312" y="135"/>
                </a:cxn>
                <a:cxn ang="0">
                  <a:pos x="272" y="0"/>
                </a:cxn>
                <a:cxn ang="0">
                  <a:pos x="272" y="0"/>
                </a:cxn>
              </a:cxnLst>
              <a:rect l="0" t="0" r="r" b="b"/>
              <a:pathLst>
                <a:path w="312" h="135">
                  <a:moveTo>
                    <a:pt x="272" y="0"/>
                  </a:moveTo>
                  <a:lnTo>
                    <a:pt x="0" y="78"/>
                  </a:lnTo>
                  <a:lnTo>
                    <a:pt x="312" y="135"/>
                  </a:lnTo>
                  <a:lnTo>
                    <a:pt x="272" y="0"/>
                  </a:lnTo>
                  <a:lnTo>
                    <a:pt x="272" y="0"/>
                  </a:lnTo>
                  <a:close/>
                </a:path>
              </a:pathLst>
            </a:custGeom>
            <a:solidFill>
              <a:schemeClr val="accent1"/>
            </a:solidFill>
            <a:ln w="9525">
              <a:noFill/>
              <a:round/>
              <a:headEnd/>
              <a:tailEnd/>
            </a:ln>
          </p:spPr>
          <p:txBody>
            <a:bodyPr/>
            <a:lstStyle/>
            <a:p>
              <a:pPr>
                <a:defRPr/>
              </a:pPr>
              <a:endParaRPr lang="en-US"/>
            </a:p>
          </p:txBody>
        </p:sp>
        <p:grpSp>
          <p:nvGrpSpPr>
            <p:cNvPr id="1060" name="Group 20"/>
            <p:cNvGrpSpPr>
              <a:grpSpLocks/>
            </p:cNvGrpSpPr>
            <p:nvPr userDrawn="1"/>
          </p:nvGrpSpPr>
          <p:grpSpPr bwMode="auto">
            <a:xfrm>
              <a:off x="5" y="3490"/>
              <a:ext cx="1124" cy="780"/>
              <a:chOff x="5" y="3490"/>
              <a:chExt cx="1124" cy="780"/>
            </a:xfrm>
          </p:grpSpPr>
          <p:grpSp>
            <p:nvGrpSpPr>
              <p:cNvPr id="1061" name="Group 21"/>
              <p:cNvGrpSpPr>
                <a:grpSpLocks/>
              </p:cNvGrpSpPr>
              <p:nvPr userDrawn="1"/>
            </p:nvGrpSpPr>
            <p:grpSpPr bwMode="auto">
              <a:xfrm>
                <a:off x="499" y="3562"/>
                <a:ext cx="548" cy="708"/>
                <a:chOff x="499" y="3562"/>
                <a:chExt cx="548" cy="708"/>
              </a:xfrm>
            </p:grpSpPr>
            <p:sp>
              <p:nvSpPr>
                <p:cNvPr id="22550" name="Freeform 22"/>
                <p:cNvSpPr>
                  <a:spLocks/>
                </p:cNvSpPr>
                <p:nvPr userDrawn="1"/>
              </p:nvSpPr>
              <p:spPr bwMode="auto">
                <a:xfrm>
                  <a:off x="499" y="3587"/>
                  <a:ext cx="157" cy="87"/>
                </a:xfrm>
                <a:custGeom>
                  <a:avLst/>
                  <a:gdLst/>
                  <a:ahLst/>
                  <a:cxnLst>
                    <a:cxn ang="0">
                      <a:pos x="0" y="107"/>
                    </a:cxn>
                    <a:cxn ang="0">
                      <a:pos x="114" y="10"/>
                    </a:cxn>
                    <a:cxn ang="0">
                      <a:pos x="213" y="0"/>
                    </a:cxn>
                    <a:cxn ang="0">
                      <a:pos x="292" y="27"/>
                    </a:cxn>
                    <a:cxn ang="0">
                      <a:pos x="313" y="91"/>
                    </a:cxn>
                    <a:cxn ang="0">
                      <a:pos x="167" y="67"/>
                    </a:cxn>
                    <a:cxn ang="0">
                      <a:pos x="74" y="101"/>
                    </a:cxn>
                    <a:cxn ang="0">
                      <a:pos x="13" y="175"/>
                    </a:cxn>
                    <a:cxn ang="0">
                      <a:pos x="0" y="107"/>
                    </a:cxn>
                    <a:cxn ang="0">
                      <a:pos x="0" y="107"/>
                    </a:cxn>
                  </a:cxnLst>
                  <a:rect l="0" t="0" r="r" b="b"/>
                  <a:pathLst>
                    <a:path w="313" h="175">
                      <a:moveTo>
                        <a:pt x="0" y="107"/>
                      </a:moveTo>
                      <a:lnTo>
                        <a:pt x="114" y="10"/>
                      </a:lnTo>
                      <a:lnTo>
                        <a:pt x="213" y="0"/>
                      </a:lnTo>
                      <a:lnTo>
                        <a:pt x="292" y="27"/>
                      </a:lnTo>
                      <a:lnTo>
                        <a:pt x="313" y="91"/>
                      </a:lnTo>
                      <a:lnTo>
                        <a:pt x="167" y="67"/>
                      </a:lnTo>
                      <a:lnTo>
                        <a:pt x="74" y="101"/>
                      </a:lnTo>
                      <a:lnTo>
                        <a:pt x="13" y="175"/>
                      </a:lnTo>
                      <a:lnTo>
                        <a:pt x="0" y="107"/>
                      </a:lnTo>
                      <a:lnTo>
                        <a:pt x="0" y="107"/>
                      </a:lnTo>
                      <a:close/>
                    </a:path>
                  </a:pathLst>
                </a:custGeom>
                <a:solidFill>
                  <a:schemeClr val="accent2"/>
                </a:solidFill>
                <a:ln w="9525">
                  <a:noFill/>
                  <a:round/>
                  <a:headEnd/>
                  <a:tailEnd/>
                </a:ln>
              </p:spPr>
              <p:txBody>
                <a:bodyPr/>
                <a:lstStyle/>
                <a:p>
                  <a:pPr>
                    <a:defRPr/>
                  </a:pPr>
                  <a:endParaRPr lang="en-US"/>
                </a:p>
              </p:txBody>
            </p:sp>
            <p:sp>
              <p:nvSpPr>
                <p:cNvPr id="22551" name="Freeform 23"/>
                <p:cNvSpPr>
                  <a:spLocks/>
                </p:cNvSpPr>
                <p:nvPr userDrawn="1"/>
              </p:nvSpPr>
              <p:spPr bwMode="auto">
                <a:xfrm>
                  <a:off x="636" y="4137"/>
                  <a:ext cx="115" cy="133"/>
                </a:xfrm>
                <a:custGeom>
                  <a:avLst/>
                  <a:gdLst/>
                  <a:ahLst/>
                  <a:cxnLst>
                    <a:cxn ang="0">
                      <a:pos x="0" y="40"/>
                    </a:cxn>
                    <a:cxn ang="0">
                      <a:pos x="160" y="266"/>
                    </a:cxn>
                    <a:cxn ang="0">
                      <a:pos x="230" y="251"/>
                    </a:cxn>
                    <a:cxn ang="0">
                      <a:pos x="223" y="17"/>
                    </a:cxn>
                    <a:cxn ang="0">
                      <a:pos x="166" y="0"/>
                    </a:cxn>
                    <a:cxn ang="0">
                      <a:pos x="179" y="197"/>
                    </a:cxn>
                    <a:cxn ang="0">
                      <a:pos x="71" y="4"/>
                    </a:cxn>
                    <a:cxn ang="0">
                      <a:pos x="0" y="40"/>
                    </a:cxn>
                    <a:cxn ang="0">
                      <a:pos x="0" y="40"/>
                    </a:cxn>
                  </a:cxnLst>
                  <a:rect l="0" t="0" r="r" b="b"/>
                  <a:pathLst>
                    <a:path w="230" h="266">
                      <a:moveTo>
                        <a:pt x="0" y="40"/>
                      </a:moveTo>
                      <a:lnTo>
                        <a:pt x="160" y="266"/>
                      </a:lnTo>
                      <a:lnTo>
                        <a:pt x="230" y="251"/>
                      </a:lnTo>
                      <a:lnTo>
                        <a:pt x="223" y="17"/>
                      </a:lnTo>
                      <a:lnTo>
                        <a:pt x="166" y="0"/>
                      </a:lnTo>
                      <a:lnTo>
                        <a:pt x="179" y="197"/>
                      </a:lnTo>
                      <a:lnTo>
                        <a:pt x="71" y="4"/>
                      </a:lnTo>
                      <a:lnTo>
                        <a:pt x="0" y="40"/>
                      </a:lnTo>
                      <a:lnTo>
                        <a:pt x="0" y="40"/>
                      </a:lnTo>
                      <a:close/>
                    </a:path>
                  </a:pathLst>
                </a:custGeom>
                <a:solidFill>
                  <a:schemeClr val="accent2"/>
                </a:solidFill>
                <a:ln w="9525">
                  <a:noFill/>
                  <a:round/>
                  <a:headEnd/>
                  <a:tailEnd/>
                </a:ln>
              </p:spPr>
              <p:txBody>
                <a:bodyPr/>
                <a:lstStyle/>
                <a:p>
                  <a:pPr>
                    <a:defRPr/>
                  </a:pPr>
                  <a:endParaRPr lang="en-US"/>
                </a:p>
              </p:txBody>
            </p:sp>
            <p:sp>
              <p:nvSpPr>
                <p:cNvPr id="22552" name="Freeform 24"/>
                <p:cNvSpPr>
                  <a:spLocks/>
                </p:cNvSpPr>
                <p:nvPr userDrawn="1"/>
              </p:nvSpPr>
              <p:spPr bwMode="auto">
                <a:xfrm>
                  <a:off x="1004" y="3562"/>
                  <a:ext cx="43" cy="117"/>
                </a:xfrm>
                <a:custGeom>
                  <a:avLst/>
                  <a:gdLst/>
                  <a:ahLst/>
                  <a:cxnLst>
                    <a:cxn ang="0">
                      <a:pos x="0" y="19"/>
                    </a:cxn>
                    <a:cxn ang="0">
                      <a:pos x="36" y="93"/>
                    </a:cxn>
                    <a:cxn ang="0">
                      <a:pos x="44" y="154"/>
                    </a:cxn>
                    <a:cxn ang="0">
                      <a:pos x="27" y="234"/>
                    </a:cxn>
                    <a:cxn ang="0">
                      <a:pos x="80" y="220"/>
                    </a:cxn>
                    <a:cxn ang="0">
                      <a:pos x="87" y="116"/>
                    </a:cxn>
                    <a:cxn ang="0">
                      <a:pos x="46" y="0"/>
                    </a:cxn>
                    <a:cxn ang="0">
                      <a:pos x="0" y="19"/>
                    </a:cxn>
                    <a:cxn ang="0">
                      <a:pos x="0" y="19"/>
                    </a:cxn>
                  </a:cxnLst>
                  <a:rect l="0" t="0" r="r" b="b"/>
                  <a:pathLst>
                    <a:path w="87" h="234">
                      <a:moveTo>
                        <a:pt x="0" y="19"/>
                      </a:moveTo>
                      <a:lnTo>
                        <a:pt x="36" y="93"/>
                      </a:lnTo>
                      <a:lnTo>
                        <a:pt x="44" y="154"/>
                      </a:lnTo>
                      <a:lnTo>
                        <a:pt x="27" y="234"/>
                      </a:lnTo>
                      <a:lnTo>
                        <a:pt x="80" y="220"/>
                      </a:lnTo>
                      <a:lnTo>
                        <a:pt x="87" y="116"/>
                      </a:lnTo>
                      <a:lnTo>
                        <a:pt x="46" y="0"/>
                      </a:lnTo>
                      <a:lnTo>
                        <a:pt x="0" y="19"/>
                      </a:lnTo>
                      <a:lnTo>
                        <a:pt x="0" y="19"/>
                      </a:lnTo>
                      <a:close/>
                    </a:path>
                  </a:pathLst>
                </a:custGeom>
                <a:solidFill>
                  <a:schemeClr val="accent2"/>
                </a:solidFill>
                <a:ln w="9525">
                  <a:noFill/>
                  <a:round/>
                  <a:headEnd/>
                  <a:tailEnd/>
                </a:ln>
              </p:spPr>
              <p:txBody>
                <a:bodyPr/>
                <a:lstStyle/>
                <a:p>
                  <a:pPr>
                    <a:defRPr/>
                  </a:pPr>
                  <a:endParaRPr lang="en-US"/>
                </a:p>
              </p:txBody>
            </p:sp>
          </p:grpSp>
          <p:sp>
            <p:nvSpPr>
              <p:cNvPr id="22553" name="Freeform 25"/>
              <p:cNvSpPr>
                <a:spLocks/>
              </p:cNvSpPr>
              <p:nvPr userDrawn="1"/>
            </p:nvSpPr>
            <p:spPr bwMode="auto">
              <a:xfrm>
                <a:off x="76" y="3732"/>
                <a:ext cx="595" cy="250"/>
              </a:xfrm>
              <a:custGeom>
                <a:avLst/>
                <a:gdLst/>
                <a:ahLst/>
                <a:cxnLst>
                  <a:cxn ang="0">
                    <a:pos x="100" y="0"/>
                  </a:cxn>
                  <a:cxn ang="0">
                    <a:pos x="1190" y="490"/>
                  </a:cxn>
                  <a:cxn ang="0">
                    <a:pos x="1076" y="500"/>
                  </a:cxn>
                  <a:cxn ang="0">
                    <a:pos x="0" y="27"/>
                  </a:cxn>
                  <a:cxn ang="0">
                    <a:pos x="100" y="0"/>
                  </a:cxn>
                  <a:cxn ang="0">
                    <a:pos x="100" y="0"/>
                  </a:cxn>
                </a:cxnLst>
                <a:rect l="0" t="0" r="r" b="b"/>
                <a:pathLst>
                  <a:path w="1190" h="500">
                    <a:moveTo>
                      <a:pt x="100" y="0"/>
                    </a:moveTo>
                    <a:lnTo>
                      <a:pt x="1190" y="490"/>
                    </a:lnTo>
                    <a:lnTo>
                      <a:pt x="1076" y="500"/>
                    </a:lnTo>
                    <a:lnTo>
                      <a:pt x="0" y="27"/>
                    </a:lnTo>
                    <a:lnTo>
                      <a:pt x="100" y="0"/>
                    </a:lnTo>
                    <a:lnTo>
                      <a:pt x="100" y="0"/>
                    </a:lnTo>
                    <a:close/>
                  </a:path>
                </a:pathLst>
              </a:custGeom>
              <a:solidFill>
                <a:schemeClr val="accent2"/>
              </a:solidFill>
              <a:ln w="9525">
                <a:noFill/>
                <a:round/>
                <a:headEnd/>
                <a:tailEnd/>
              </a:ln>
            </p:spPr>
            <p:txBody>
              <a:bodyPr/>
              <a:lstStyle/>
              <a:p>
                <a:pPr>
                  <a:defRPr/>
                </a:pPr>
                <a:endParaRPr lang="en-US"/>
              </a:p>
            </p:txBody>
          </p:sp>
          <p:sp>
            <p:nvSpPr>
              <p:cNvPr id="22554" name="Freeform 26"/>
              <p:cNvSpPr>
                <a:spLocks/>
              </p:cNvSpPr>
              <p:nvPr userDrawn="1"/>
            </p:nvSpPr>
            <p:spPr bwMode="auto">
              <a:xfrm>
                <a:off x="260" y="3886"/>
                <a:ext cx="244" cy="148"/>
              </a:xfrm>
              <a:custGeom>
                <a:avLst/>
                <a:gdLst/>
                <a:ahLst/>
                <a:cxnLst>
                  <a:cxn ang="0">
                    <a:pos x="14" y="34"/>
                  </a:cxn>
                  <a:cxn ang="0">
                    <a:pos x="160" y="66"/>
                  </a:cxn>
                  <a:cxn ang="0">
                    <a:pos x="324" y="137"/>
                  </a:cxn>
                  <a:cxn ang="0">
                    <a:pos x="440" y="243"/>
                  </a:cxn>
                  <a:cxn ang="0">
                    <a:pos x="326" y="230"/>
                  </a:cxn>
                  <a:cxn ang="0">
                    <a:pos x="139" y="146"/>
                  </a:cxn>
                  <a:cxn ang="0">
                    <a:pos x="50" y="80"/>
                  </a:cxn>
                  <a:cxn ang="0">
                    <a:pos x="107" y="163"/>
                  </a:cxn>
                  <a:cxn ang="0">
                    <a:pos x="272" y="270"/>
                  </a:cxn>
                  <a:cxn ang="0">
                    <a:pos x="466" y="296"/>
                  </a:cxn>
                  <a:cxn ang="0">
                    <a:pos x="489" y="224"/>
                  </a:cxn>
                  <a:cxn ang="0">
                    <a:pos x="394" y="120"/>
                  </a:cxn>
                  <a:cxn ang="0">
                    <a:pos x="170" y="17"/>
                  </a:cxn>
                  <a:cxn ang="0">
                    <a:pos x="0" y="0"/>
                  </a:cxn>
                  <a:cxn ang="0">
                    <a:pos x="14" y="34"/>
                  </a:cxn>
                  <a:cxn ang="0">
                    <a:pos x="14" y="34"/>
                  </a:cxn>
                </a:cxnLst>
                <a:rect l="0" t="0" r="r" b="b"/>
                <a:pathLst>
                  <a:path w="489" h="296">
                    <a:moveTo>
                      <a:pt x="14" y="34"/>
                    </a:moveTo>
                    <a:lnTo>
                      <a:pt x="160" y="66"/>
                    </a:lnTo>
                    <a:lnTo>
                      <a:pt x="324" y="137"/>
                    </a:lnTo>
                    <a:lnTo>
                      <a:pt x="440" y="243"/>
                    </a:lnTo>
                    <a:lnTo>
                      <a:pt x="326" y="230"/>
                    </a:lnTo>
                    <a:lnTo>
                      <a:pt x="139" y="146"/>
                    </a:lnTo>
                    <a:lnTo>
                      <a:pt x="50" y="80"/>
                    </a:lnTo>
                    <a:lnTo>
                      <a:pt x="107" y="163"/>
                    </a:lnTo>
                    <a:lnTo>
                      <a:pt x="272" y="270"/>
                    </a:lnTo>
                    <a:lnTo>
                      <a:pt x="466" y="296"/>
                    </a:lnTo>
                    <a:lnTo>
                      <a:pt x="489" y="224"/>
                    </a:lnTo>
                    <a:lnTo>
                      <a:pt x="394" y="120"/>
                    </a:lnTo>
                    <a:lnTo>
                      <a:pt x="170" y="17"/>
                    </a:lnTo>
                    <a:lnTo>
                      <a:pt x="0" y="0"/>
                    </a:lnTo>
                    <a:lnTo>
                      <a:pt x="14" y="34"/>
                    </a:lnTo>
                    <a:lnTo>
                      <a:pt x="14" y="34"/>
                    </a:lnTo>
                    <a:close/>
                  </a:path>
                </a:pathLst>
              </a:custGeom>
              <a:solidFill>
                <a:schemeClr val="accent2"/>
              </a:solidFill>
              <a:ln w="9525">
                <a:noFill/>
                <a:round/>
                <a:headEnd/>
                <a:tailEnd/>
              </a:ln>
            </p:spPr>
            <p:txBody>
              <a:bodyPr/>
              <a:lstStyle/>
              <a:p>
                <a:pPr>
                  <a:defRPr/>
                </a:pPr>
                <a:endParaRPr lang="en-US"/>
              </a:p>
            </p:txBody>
          </p:sp>
          <p:sp>
            <p:nvSpPr>
              <p:cNvPr id="22555" name="Freeform 27"/>
              <p:cNvSpPr>
                <a:spLocks/>
              </p:cNvSpPr>
              <p:nvPr userDrawn="1"/>
            </p:nvSpPr>
            <p:spPr bwMode="auto">
              <a:xfrm>
                <a:off x="565" y="3680"/>
                <a:ext cx="107" cy="238"/>
              </a:xfrm>
              <a:custGeom>
                <a:avLst/>
                <a:gdLst/>
                <a:ahLst/>
                <a:cxnLst>
                  <a:cxn ang="0">
                    <a:pos x="24" y="0"/>
                  </a:cxn>
                  <a:cxn ang="0">
                    <a:pos x="91" y="25"/>
                  </a:cxn>
                  <a:cxn ang="0">
                    <a:pos x="80" y="192"/>
                  </a:cxn>
                  <a:cxn ang="0">
                    <a:pos x="106" y="327"/>
                  </a:cxn>
                  <a:cxn ang="0">
                    <a:pos x="213" y="451"/>
                  </a:cxn>
                  <a:cxn ang="0">
                    <a:pos x="97" y="478"/>
                  </a:cxn>
                  <a:cxn ang="0">
                    <a:pos x="30" y="344"/>
                  </a:cxn>
                  <a:cxn ang="0">
                    <a:pos x="0" y="57"/>
                  </a:cxn>
                  <a:cxn ang="0">
                    <a:pos x="24" y="0"/>
                  </a:cxn>
                  <a:cxn ang="0">
                    <a:pos x="24" y="0"/>
                  </a:cxn>
                </a:cxnLst>
                <a:rect l="0" t="0" r="r" b="b"/>
                <a:pathLst>
                  <a:path w="213" h="478">
                    <a:moveTo>
                      <a:pt x="24" y="0"/>
                    </a:moveTo>
                    <a:lnTo>
                      <a:pt x="91" y="25"/>
                    </a:lnTo>
                    <a:lnTo>
                      <a:pt x="80" y="192"/>
                    </a:lnTo>
                    <a:lnTo>
                      <a:pt x="106" y="327"/>
                    </a:lnTo>
                    <a:lnTo>
                      <a:pt x="213" y="451"/>
                    </a:lnTo>
                    <a:lnTo>
                      <a:pt x="97" y="478"/>
                    </a:lnTo>
                    <a:lnTo>
                      <a:pt x="30" y="344"/>
                    </a:lnTo>
                    <a:lnTo>
                      <a:pt x="0" y="57"/>
                    </a:lnTo>
                    <a:lnTo>
                      <a:pt x="24" y="0"/>
                    </a:lnTo>
                    <a:lnTo>
                      <a:pt x="24" y="0"/>
                    </a:lnTo>
                    <a:close/>
                  </a:path>
                </a:pathLst>
              </a:custGeom>
              <a:solidFill>
                <a:schemeClr val="accent2"/>
              </a:solidFill>
              <a:ln w="9525">
                <a:noFill/>
                <a:round/>
                <a:headEnd/>
                <a:tailEnd/>
              </a:ln>
            </p:spPr>
            <p:txBody>
              <a:bodyPr/>
              <a:lstStyle/>
              <a:p>
                <a:pPr>
                  <a:defRPr/>
                </a:pPr>
                <a:endParaRPr lang="en-US"/>
              </a:p>
            </p:txBody>
          </p:sp>
          <p:grpSp>
            <p:nvGrpSpPr>
              <p:cNvPr id="1065" name="Group 28"/>
              <p:cNvGrpSpPr>
                <a:grpSpLocks/>
              </p:cNvGrpSpPr>
              <p:nvPr userDrawn="1"/>
            </p:nvGrpSpPr>
            <p:grpSpPr bwMode="auto">
              <a:xfrm>
                <a:off x="5" y="3490"/>
                <a:ext cx="1124" cy="678"/>
                <a:chOff x="5" y="3490"/>
                <a:chExt cx="1124" cy="678"/>
              </a:xfrm>
            </p:grpSpPr>
            <p:sp>
              <p:nvSpPr>
                <p:cNvPr id="22557" name="Freeform 29"/>
                <p:cNvSpPr>
                  <a:spLocks/>
                </p:cNvSpPr>
                <p:nvPr userDrawn="1"/>
              </p:nvSpPr>
              <p:spPr bwMode="auto">
                <a:xfrm>
                  <a:off x="669" y="4048"/>
                  <a:ext cx="75" cy="87"/>
                </a:xfrm>
                <a:custGeom>
                  <a:avLst/>
                  <a:gdLst/>
                  <a:ahLst/>
                  <a:cxnLst>
                    <a:cxn ang="0">
                      <a:pos x="110" y="0"/>
                    </a:cxn>
                    <a:cxn ang="0">
                      <a:pos x="40" y="66"/>
                    </a:cxn>
                    <a:cxn ang="0">
                      <a:pos x="0" y="173"/>
                    </a:cxn>
                    <a:cxn ang="0">
                      <a:pos x="80" y="160"/>
                    </a:cxn>
                    <a:cxn ang="0">
                      <a:pos x="103" y="84"/>
                    </a:cxn>
                    <a:cxn ang="0">
                      <a:pos x="150" y="27"/>
                    </a:cxn>
                    <a:cxn ang="0">
                      <a:pos x="110" y="0"/>
                    </a:cxn>
                    <a:cxn ang="0">
                      <a:pos x="110" y="0"/>
                    </a:cxn>
                  </a:cxnLst>
                  <a:rect l="0" t="0" r="r" b="b"/>
                  <a:pathLst>
                    <a:path w="150" h="173">
                      <a:moveTo>
                        <a:pt x="110" y="0"/>
                      </a:moveTo>
                      <a:lnTo>
                        <a:pt x="40" y="66"/>
                      </a:lnTo>
                      <a:lnTo>
                        <a:pt x="0" y="173"/>
                      </a:lnTo>
                      <a:lnTo>
                        <a:pt x="80" y="160"/>
                      </a:lnTo>
                      <a:lnTo>
                        <a:pt x="103" y="84"/>
                      </a:lnTo>
                      <a:lnTo>
                        <a:pt x="150" y="27"/>
                      </a:lnTo>
                      <a:lnTo>
                        <a:pt x="110" y="0"/>
                      </a:lnTo>
                      <a:lnTo>
                        <a:pt x="110" y="0"/>
                      </a:lnTo>
                      <a:close/>
                    </a:path>
                  </a:pathLst>
                </a:custGeom>
                <a:solidFill>
                  <a:schemeClr val="accent2"/>
                </a:solidFill>
                <a:ln w="9525">
                  <a:noFill/>
                  <a:round/>
                  <a:headEnd/>
                  <a:tailEnd/>
                </a:ln>
              </p:spPr>
              <p:txBody>
                <a:bodyPr/>
                <a:lstStyle/>
                <a:p>
                  <a:pPr>
                    <a:defRPr/>
                  </a:pPr>
                  <a:endParaRPr lang="en-US"/>
                </a:p>
              </p:txBody>
            </p:sp>
            <p:sp>
              <p:nvSpPr>
                <p:cNvPr id="22558" name="Freeform 30"/>
                <p:cNvSpPr>
                  <a:spLocks/>
                </p:cNvSpPr>
                <p:nvPr userDrawn="1"/>
              </p:nvSpPr>
              <p:spPr bwMode="auto">
                <a:xfrm>
                  <a:off x="5" y="3728"/>
                  <a:ext cx="842" cy="440"/>
                </a:xfrm>
                <a:custGeom>
                  <a:avLst/>
                  <a:gdLst/>
                  <a:ahLst/>
                  <a:cxnLst>
                    <a:cxn ang="0">
                      <a:pos x="156" y="0"/>
                    </a:cxn>
                    <a:cxn ang="0">
                      <a:pos x="63" y="52"/>
                    </a:cxn>
                    <a:cxn ang="0">
                      <a:pos x="0" y="208"/>
                    </a:cxn>
                    <a:cxn ang="0">
                      <a:pos x="67" y="358"/>
                    </a:cxn>
                    <a:cxn ang="0">
                      <a:pos x="1182" y="867"/>
                    </a:cxn>
                    <a:cxn ang="0">
                      <a:pos x="1422" y="835"/>
                    </a:cxn>
                    <a:cxn ang="0">
                      <a:pos x="1616" y="880"/>
                    </a:cxn>
                    <a:cxn ang="0">
                      <a:pos x="1684" y="808"/>
                    </a:cxn>
                    <a:cxn ang="0">
                      <a:pos x="1502" y="664"/>
                    </a:cxn>
                    <a:cxn ang="0">
                      <a:pos x="1428" y="512"/>
                    </a:cxn>
                    <a:cxn ang="0">
                      <a:pos x="1369" y="527"/>
                    </a:cxn>
                    <a:cxn ang="0">
                      <a:pos x="1439" y="664"/>
                    </a:cxn>
                    <a:cxn ang="0">
                      <a:pos x="1578" y="810"/>
                    </a:cxn>
                    <a:cxn ang="0">
                      <a:pos x="1413" y="787"/>
                    </a:cxn>
                    <a:cxn ang="0">
                      <a:pos x="1219" y="814"/>
                    </a:cxn>
                    <a:cxn ang="0">
                      <a:pos x="1255" y="650"/>
                    </a:cxn>
                    <a:cxn ang="0">
                      <a:pos x="1338" y="538"/>
                    </a:cxn>
                    <a:cxn ang="0">
                      <a:pos x="1241" y="552"/>
                    </a:cxn>
                    <a:cxn ang="0">
                      <a:pos x="1165" y="658"/>
                    </a:cxn>
                    <a:cxn ang="0">
                      <a:pos x="1139" y="791"/>
                    </a:cxn>
                    <a:cxn ang="0">
                      <a:pos x="107" y="310"/>
                    </a:cxn>
                    <a:cxn ang="0">
                      <a:pos x="80" y="215"/>
                    </a:cxn>
                    <a:cxn ang="0">
                      <a:pos x="103" y="95"/>
                    </a:cxn>
                    <a:cxn ang="0">
                      <a:pos x="217" y="0"/>
                    </a:cxn>
                    <a:cxn ang="0">
                      <a:pos x="156" y="0"/>
                    </a:cxn>
                    <a:cxn ang="0">
                      <a:pos x="156" y="0"/>
                    </a:cxn>
                  </a:cxnLst>
                  <a:rect l="0" t="0" r="r" b="b"/>
                  <a:pathLst>
                    <a:path w="1684" h="880">
                      <a:moveTo>
                        <a:pt x="156" y="0"/>
                      </a:moveTo>
                      <a:lnTo>
                        <a:pt x="63" y="52"/>
                      </a:lnTo>
                      <a:lnTo>
                        <a:pt x="0" y="208"/>
                      </a:lnTo>
                      <a:lnTo>
                        <a:pt x="67" y="358"/>
                      </a:lnTo>
                      <a:lnTo>
                        <a:pt x="1182" y="867"/>
                      </a:lnTo>
                      <a:lnTo>
                        <a:pt x="1422" y="835"/>
                      </a:lnTo>
                      <a:lnTo>
                        <a:pt x="1616" y="880"/>
                      </a:lnTo>
                      <a:lnTo>
                        <a:pt x="1684" y="808"/>
                      </a:lnTo>
                      <a:lnTo>
                        <a:pt x="1502" y="664"/>
                      </a:lnTo>
                      <a:lnTo>
                        <a:pt x="1428" y="512"/>
                      </a:lnTo>
                      <a:lnTo>
                        <a:pt x="1369" y="527"/>
                      </a:lnTo>
                      <a:lnTo>
                        <a:pt x="1439" y="664"/>
                      </a:lnTo>
                      <a:lnTo>
                        <a:pt x="1578" y="810"/>
                      </a:lnTo>
                      <a:lnTo>
                        <a:pt x="1413" y="787"/>
                      </a:lnTo>
                      <a:lnTo>
                        <a:pt x="1219" y="814"/>
                      </a:lnTo>
                      <a:lnTo>
                        <a:pt x="1255" y="650"/>
                      </a:lnTo>
                      <a:lnTo>
                        <a:pt x="1338" y="538"/>
                      </a:lnTo>
                      <a:lnTo>
                        <a:pt x="1241" y="552"/>
                      </a:lnTo>
                      <a:lnTo>
                        <a:pt x="1165" y="658"/>
                      </a:lnTo>
                      <a:lnTo>
                        <a:pt x="1139" y="791"/>
                      </a:lnTo>
                      <a:lnTo>
                        <a:pt x="107" y="310"/>
                      </a:lnTo>
                      <a:lnTo>
                        <a:pt x="80" y="215"/>
                      </a:lnTo>
                      <a:lnTo>
                        <a:pt x="103" y="95"/>
                      </a:lnTo>
                      <a:lnTo>
                        <a:pt x="217" y="0"/>
                      </a:lnTo>
                      <a:lnTo>
                        <a:pt x="156" y="0"/>
                      </a:lnTo>
                      <a:lnTo>
                        <a:pt x="156" y="0"/>
                      </a:lnTo>
                      <a:close/>
                    </a:path>
                  </a:pathLst>
                </a:custGeom>
                <a:solidFill>
                  <a:schemeClr val="accent2"/>
                </a:solidFill>
                <a:ln w="9525">
                  <a:noFill/>
                  <a:round/>
                  <a:headEnd/>
                  <a:tailEnd/>
                </a:ln>
              </p:spPr>
              <p:txBody>
                <a:bodyPr/>
                <a:lstStyle/>
                <a:p>
                  <a:pPr>
                    <a:defRPr/>
                  </a:pPr>
                  <a:endParaRPr lang="en-US"/>
                </a:p>
              </p:txBody>
            </p:sp>
            <p:sp>
              <p:nvSpPr>
                <p:cNvPr id="22559" name="Freeform 31"/>
                <p:cNvSpPr>
                  <a:spLocks/>
                </p:cNvSpPr>
                <p:nvPr userDrawn="1"/>
              </p:nvSpPr>
              <p:spPr bwMode="auto">
                <a:xfrm>
                  <a:off x="106" y="3770"/>
                  <a:ext cx="80" cy="167"/>
                </a:xfrm>
                <a:custGeom>
                  <a:avLst/>
                  <a:gdLst/>
                  <a:ahLst/>
                  <a:cxnLst>
                    <a:cxn ang="0">
                      <a:pos x="116" y="0"/>
                    </a:cxn>
                    <a:cxn ang="0">
                      <a:pos x="19" y="106"/>
                    </a:cxn>
                    <a:cxn ang="0">
                      <a:pos x="0" y="230"/>
                    </a:cxn>
                    <a:cxn ang="0">
                      <a:pos x="33" y="314"/>
                    </a:cxn>
                    <a:cxn ang="0">
                      <a:pos x="94" y="335"/>
                    </a:cxn>
                    <a:cxn ang="0">
                      <a:pos x="76" y="154"/>
                    </a:cxn>
                    <a:cxn ang="0">
                      <a:pos x="160" y="17"/>
                    </a:cxn>
                    <a:cxn ang="0">
                      <a:pos x="116" y="0"/>
                    </a:cxn>
                    <a:cxn ang="0">
                      <a:pos x="116" y="0"/>
                    </a:cxn>
                  </a:cxnLst>
                  <a:rect l="0" t="0" r="r" b="b"/>
                  <a:pathLst>
                    <a:path w="160" h="335">
                      <a:moveTo>
                        <a:pt x="116" y="0"/>
                      </a:moveTo>
                      <a:lnTo>
                        <a:pt x="19" y="106"/>
                      </a:lnTo>
                      <a:lnTo>
                        <a:pt x="0" y="230"/>
                      </a:lnTo>
                      <a:lnTo>
                        <a:pt x="33" y="314"/>
                      </a:lnTo>
                      <a:lnTo>
                        <a:pt x="94" y="335"/>
                      </a:lnTo>
                      <a:lnTo>
                        <a:pt x="76" y="154"/>
                      </a:lnTo>
                      <a:lnTo>
                        <a:pt x="160" y="17"/>
                      </a:lnTo>
                      <a:lnTo>
                        <a:pt x="116" y="0"/>
                      </a:lnTo>
                      <a:lnTo>
                        <a:pt x="116" y="0"/>
                      </a:lnTo>
                      <a:close/>
                    </a:path>
                  </a:pathLst>
                </a:custGeom>
                <a:solidFill>
                  <a:schemeClr val="accent2"/>
                </a:solidFill>
                <a:ln w="9525">
                  <a:noFill/>
                  <a:round/>
                  <a:headEnd/>
                  <a:tailEnd/>
                </a:ln>
              </p:spPr>
              <p:txBody>
                <a:bodyPr/>
                <a:lstStyle/>
                <a:p>
                  <a:pPr>
                    <a:defRPr/>
                  </a:pPr>
                  <a:endParaRPr lang="en-US"/>
                </a:p>
              </p:txBody>
            </p:sp>
            <p:sp>
              <p:nvSpPr>
                <p:cNvPr id="22560" name="Freeform 32"/>
                <p:cNvSpPr>
                  <a:spLocks/>
                </p:cNvSpPr>
                <p:nvPr userDrawn="1"/>
              </p:nvSpPr>
              <p:spPr bwMode="auto">
                <a:xfrm>
                  <a:off x="449" y="3490"/>
                  <a:ext cx="322" cy="594"/>
                </a:xfrm>
                <a:custGeom>
                  <a:avLst/>
                  <a:gdLst/>
                  <a:ahLst/>
                  <a:cxnLst>
                    <a:cxn ang="0">
                      <a:pos x="218" y="896"/>
                    </a:cxn>
                    <a:cxn ang="0">
                      <a:pos x="0" y="124"/>
                    </a:cxn>
                    <a:cxn ang="0">
                      <a:pos x="81" y="38"/>
                    </a:cxn>
                    <a:cxn ang="0">
                      <a:pos x="258" y="0"/>
                    </a:cxn>
                    <a:cxn ang="0">
                      <a:pos x="399" y="57"/>
                    </a:cxn>
                    <a:cxn ang="0">
                      <a:pos x="642" y="1188"/>
                    </a:cxn>
                    <a:cxn ang="0">
                      <a:pos x="555" y="1091"/>
                    </a:cxn>
                    <a:cxn ang="0">
                      <a:pos x="355" y="97"/>
                    </a:cxn>
                    <a:cxn ang="0">
                      <a:pos x="226" y="61"/>
                    </a:cxn>
                    <a:cxn ang="0">
                      <a:pos x="119" y="74"/>
                    </a:cxn>
                    <a:cxn ang="0">
                      <a:pos x="76" y="141"/>
                    </a:cxn>
                    <a:cxn ang="0">
                      <a:pos x="306" y="924"/>
                    </a:cxn>
                    <a:cxn ang="0">
                      <a:pos x="218" y="896"/>
                    </a:cxn>
                    <a:cxn ang="0">
                      <a:pos x="218" y="896"/>
                    </a:cxn>
                  </a:cxnLst>
                  <a:rect l="0" t="0" r="r" b="b"/>
                  <a:pathLst>
                    <a:path w="642" h="1188">
                      <a:moveTo>
                        <a:pt x="218" y="896"/>
                      </a:moveTo>
                      <a:lnTo>
                        <a:pt x="0" y="124"/>
                      </a:lnTo>
                      <a:lnTo>
                        <a:pt x="81" y="38"/>
                      </a:lnTo>
                      <a:lnTo>
                        <a:pt x="258" y="0"/>
                      </a:lnTo>
                      <a:lnTo>
                        <a:pt x="399" y="57"/>
                      </a:lnTo>
                      <a:lnTo>
                        <a:pt x="642" y="1188"/>
                      </a:lnTo>
                      <a:lnTo>
                        <a:pt x="555" y="1091"/>
                      </a:lnTo>
                      <a:lnTo>
                        <a:pt x="355" y="97"/>
                      </a:lnTo>
                      <a:lnTo>
                        <a:pt x="226" y="61"/>
                      </a:lnTo>
                      <a:lnTo>
                        <a:pt x="119" y="74"/>
                      </a:lnTo>
                      <a:lnTo>
                        <a:pt x="76" y="141"/>
                      </a:lnTo>
                      <a:lnTo>
                        <a:pt x="306" y="924"/>
                      </a:lnTo>
                      <a:lnTo>
                        <a:pt x="218" y="896"/>
                      </a:lnTo>
                      <a:lnTo>
                        <a:pt x="218" y="896"/>
                      </a:lnTo>
                      <a:close/>
                    </a:path>
                  </a:pathLst>
                </a:custGeom>
                <a:solidFill>
                  <a:schemeClr val="accent2"/>
                </a:solidFill>
                <a:ln w="9525">
                  <a:noFill/>
                  <a:round/>
                  <a:headEnd/>
                  <a:tailEnd/>
                </a:ln>
              </p:spPr>
              <p:txBody>
                <a:bodyPr/>
                <a:lstStyle/>
                <a:p>
                  <a:pPr>
                    <a:defRPr/>
                  </a:pPr>
                  <a:endParaRPr lang="en-US"/>
                </a:p>
              </p:txBody>
            </p:sp>
            <p:sp>
              <p:nvSpPr>
                <p:cNvPr id="22561" name="Freeform 33"/>
                <p:cNvSpPr>
                  <a:spLocks/>
                </p:cNvSpPr>
                <p:nvPr userDrawn="1"/>
              </p:nvSpPr>
              <p:spPr bwMode="auto">
                <a:xfrm>
                  <a:off x="578" y="3650"/>
                  <a:ext cx="96" cy="252"/>
                </a:xfrm>
                <a:custGeom>
                  <a:avLst/>
                  <a:gdLst/>
                  <a:ahLst/>
                  <a:cxnLst>
                    <a:cxn ang="0">
                      <a:pos x="0" y="27"/>
                    </a:cxn>
                    <a:cxn ang="0">
                      <a:pos x="76" y="194"/>
                    </a:cxn>
                    <a:cxn ang="0">
                      <a:pos x="113" y="318"/>
                    </a:cxn>
                    <a:cxn ang="0">
                      <a:pos x="116" y="504"/>
                    </a:cxn>
                    <a:cxn ang="0">
                      <a:pos x="192" y="504"/>
                    </a:cxn>
                    <a:cxn ang="0">
                      <a:pos x="187" y="360"/>
                    </a:cxn>
                    <a:cxn ang="0">
                      <a:pos x="162" y="208"/>
                    </a:cxn>
                    <a:cxn ang="0">
                      <a:pos x="99" y="59"/>
                    </a:cxn>
                    <a:cxn ang="0">
                      <a:pos x="63" y="0"/>
                    </a:cxn>
                    <a:cxn ang="0">
                      <a:pos x="0" y="27"/>
                    </a:cxn>
                    <a:cxn ang="0">
                      <a:pos x="0" y="27"/>
                    </a:cxn>
                  </a:cxnLst>
                  <a:rect l="0" t="0" r="r" b="b"/>
                  <a:pathLst>
                    <a:path w="192" h="504">
                      <a:moveTo>
                        <a:pt x="0" y="27"/>
                      </a:moveTo>
                      <a:lnTo>
                        <a:pt x="76" y="194"/>
                      </a:lnTo>
                      <a:lnTo>
                        <a:pt x="113" y="318"/>
                      </a:lnTo>
                      <a:lnTo>
                        <a:pt x="116" y="504"/>
                      </a:lnTo>
                      <a:lnTo>
                        <a:pt x="192" y="504"/>
                      </a:lnTo>
                      <a:lnTo>
                        <a:pt x="187" y="360"/>
                      </a:lnTo>
                      <a:lnTo>
                        <a:pt x="162" y="208"/>
                      </a:lnTo>
                      <a:lnTo>
                        <a:pt x="99" y="59"/>
                      </a:lnTo>
                      <a:lnTo>
                        <a:pt x="63" y="0"/>
                      </a:lnTo>
                      <a:lnTo>
                        <a:pt x="0" y="27"/>
                      </a:lnTo>
                      <a:lnTo>
                        <a:pt x="0" y="27"/>
                      </a:lnTo>
                      <a:close/>
                    </a:path>
                  </a:pathLst>
                </a:custGeom>
                <a:solidFill>
                  <a:schemeClr val="accent2"/>
                </a:solidFill>
                <a:ln w="9525">
                  <a:noFill/>
                  <a:round/>
                  <a:headEnd/>
                  <a:tailEnd/>
                </a:ln>
              </p:spPr>
              <p:txBody>
                <a:bodyPr/>
                <a:lstStyle/>
                <a:p>
                  <a:pPr>
                    <a:defRPr/>
                  </a:pPr>
                  <a:endParaRPr lang="en-US"/>
                </a:p>
              </p:txBody>
            </p:sp>
            <p:sp>
              <p:nvSpPr>
                <p:cNvPr id="22562" name="Freeform 34"/>
                <p:cNvSpPr>
                  <a:spLocks/>
                </p:cNvSpPr>
                <p:nvPr userDrawn="1"/>
              </p:nvSpPr>
              <p:spPr bwMode="auto">
                <a:xfrm>
                  <a:off x="328" y="3630"/>
                  <a:ext cx="195" cy="135"/>
                </a:xfrm>
                <a:custGeom>
                  <a:avLst/>
                  <a:gdLst/>
                  <a:ahLst/>
                  <a:cxnLst>
                    <a:cxn ang="0">
                      <a:pos x="297" y="0"/>
                    </a:cxn>
                    <a:cxn ang="0">
                      <a:pos x="257" y="17"/>
                    </a:cxn>
                    <a:cxn ang="0">
                      <a:pos x="253" y="66"/>
                    </a:cxn>
                    <a:cxn ang="0">
                      <a:pos x="0" y="169"/>
                    </a:cxn>
                    <a:cxn ang="0">
                      <a:pos x="0" y="222"/>
                    </a:cxn>
                    <a:cxn ang="0">
                      <a:pos x="284" y="226"/>
                    </a:cxn>
                    <a:cxn ang="0">
                      <a:pos x="320" y="269"/>
                    </a:cxn>
                    <a:cxn ang="0">
                      <a:pos x="390" y="266"/>
                    </a:cxn>
                    <a:cxn ang="0">
                      <a:pos x="383" y="190"/>
                    </a:cxn>
                    <a:cxn ang="0">
                      <a:pos x="116" y="176"/>
                    </a:cxn>
                    <a:cxn ang="0">
                      <a:pos x="333" y="89"/>
                    </a:cxn>
                    <a:cxn ang="0">
                      <a:pos x="297" y="0"/>
                    </a:cxn>
                    <a:cxn ang="0">
                      <a:pos x="297" y="0"/>
                    </a:cxn>
                  </a:cxnLst>
                  <a:rect l="0" t="0" r="r" b="b"/>
                  <a:pathLst>
                    <a:path w="390" h="269">
                      <a:moveTo>
                        <a:pt x="297" y="0"/>
                      </a:moveTo>
                      <a:lnTo>
                        <a:pt x="257" y="17"/>
                      </a:lnTo>
                      <a:lnTo>
                        <a:pt x="253" y="66"/>
                      </a:lnTo>
                      <a:lnTo>
                        <a:pt x="0" y="169"/>
                      </a:lnTo>
                      <a:lnTo>
                        <a:pt x="0" y="222"/>
                      </a:lnTo>
                      <a:lnTo>
                        <a:pt x="284" y="226"/>
                      </a:lnTo>
                      <a:lnTo>
                        <a:pt x="320" y="269"/>
                      </a:lnTo>
                      <a:lnTo>
                        <a:pt x="390" y="266"/>
                      </a:lnTo>
                      <a:lnTo>
                        <a:pt x="383" y="190"/>
                      </a:lnTo>
                      <a:lnTo>
                        <a:pt x="116" y="176"/>
                      </a:lnTo>
                      <a:lnTo>
                        <a:pt x="333" y="89"/>
                      </a:lnTo>
                      <a:lnTo>
                        <a:pt x="297" y="0"/>
                      </a:lnTo>
                      <a:lnTo>
                        <a:pt x="297" y="0"/>
                      </a:lnTo>
                      <a:close/>
                    </a:path>
                  </a:pathLst>
                </a:custGeom>
                <a:solidFill>
                  <a:schemeClr val="accent2"/>
                </a:solidFill>
                <a:ln w="9525">
                  <a:noFill/>
                  <a:round/>
                  <a:headEnd/>
                  <a:tailEnd/>
                </a:ln>
              </p:spPr>
              <p:txBody>
                <a:bodyPr/>
                <a:lstStyle/>
                <a:p>
                  <a:pPr>
                    <a:defRPr/>
                  </a:pPr>
                  <a:endParaRPr lang="en-US"/>
                </a:p>
              </p:txBody>
            </p:sp>
            <p:sp>
              <p:nvSpPr>
                <p:cNvPr id="22563" name="Freeform 35"/>
                <p:cNvSpPr>
                  <a:spLocks/>
                </p:cNvSpPr>
                <p:nvPr userDrawn="1"/>
              </p:nvSpPr>
              <p:spPr bwMode="auto">
                <a:xfrm>
                  <a:off x="658" y="3538"/>
                  <a:ext cx="471" cy="212"/>
                </a:xfrm>
                <a:custGeom>
                  <a:avLst/>
                  <a:gdLst/>
                  <a:ahLst/>
                  <a:cxnLst>
                    <a:cxn ang="0">
                      <a:pos x="0" y="131"/>
                    </a:cxn>
                    <a:cxn ang="0">
                      <a:pos x="863" y="0"/>
                    </a:cxn>
                    <a:cxn ang="0">
                      <a:pos x="926" y="78"/>
                    </a:cxn>
                    <a:cxn ang="0">
                      <a:pos x="941" y="181"/>
                    </a:cxn>
                    <a:cxn ang="0">
                      <a:pos x="903" y="282"/>
                    </a:cxn>
                    <a:cxn ang="0">
                      <a:pos x="57" y="424"/>
                    </a:cxn>
                    <a:cxn ang="0">
                      <a:pos x="53" y="384"/>
                    </a:cxn>
                    <a:cxn ang="0">
                      <a:pos x="863" y="242"/>
                    </a:cxn>
                    <a:cxn ang="0">
                      <a:pos x="893" y="145"/>
                    </a:cxn>
                    <a:cxn ang="0">
                      <a:pos x="840" y="57"/>
                    </a:cxn>
                    <a:cxn ang="0">
                      <a:pos x="0" y="185"/>
                    </a:cxn>
                    <a:cxn ang="0">
                      <a:pos x="0" y="131"/>
                    </a:cxn>
                    <a:cxn ang="0">
                      <a:pos x="0" y="131"/>
                    </a:cxn>
                  </a:cxnLst>
                  <a:rect l="0" t="0" r="r" b="b"/>
                  <a:pathLst>
                    <a:path w="941" h="424">
                      <a:moveTo>
                        <a:pt x="0" y="131"/>
                      </a:moveTo>
                      <a:lnTo>
                        <a:pt x="863" y="0"/>
                      </a:lnTo>
                      <a:lnTo>
                        <a:pt x="926" y="78"/>
                      </a:lnTo>
                      <a:lnTo>
                        <a:pt x="941" y="181"/>
                      </a:lnTo>
                      <a:lnTo>
                        <a:pt x="903" y="282"/>
                      </a:lnTo>
                      <a:lnTo>
                        <a:pt x="57" y="424"/>
                      </a:lnTo>
                      <a:lnTo>
                        <a:pt x="53" y="384"/>
                      </a:lnTo>
                      <a:lnTo>
                        <a:pt x="863" y="242"/>
                      </a:lnTo>
                      <a:lnTo>
                        <a:pt x="893" y="145"/>
                      </a:lnTo>
                      <a:lnTo>
                        <a:pt x="840" y="57"/>
                      </a:lnTo>
                      <a:lnTo>
                        <a:pt x="0" y="185"/>
                      </a:lnTo>
                      <a:lnTo>
                        <a:pt x="0" y="131"/>
                      </a:lnTo>
                      <a:lnTo>
                        <a:pt x="0" y="131"/>
                      </a:lnTo>
                      <a:close/>
                    </a:path>
                  </a:pathLst>
                </a:custGeom>
                <a:solidFill>
                  <a:schemeClr val="accent2"/>
                </a:solidFill>
                <a:ln w="9525">
                  <a:noFill/>
                  <a:round/>
                  <a:headEnd/>
                  <a:tailEnd/>
                </a:ln>
              </p:spPr>
              <p:txBody>
                <a:bodyPr/>
                <a:lstStyle/>
                <a:p>
                  <a:pPr>
                    <a:defRPr/>
                  </a:pPr>
                  <a:endParaRPr lang="en-US"/>
                </a:p>
              </p:txBody>
            </p:sp>
            <p:sp>
              <p:nvSpPr>
                <p:cNvPr id="22564" name="Freeform 36"/>
                <p:cNvSpPr>
                  <a:spLocks/>
                </p:cNvSpPr>
                <p:nvPr userDrawn="1"/>
              </p:nvSpPr>
              <p:spPr bwMode="auto">
                <a:xfrm>
                  <a:off x="717" y="3606"/>
                  <a:ext cx="245" cy="86"/>
                </a:xfrm>
                <a:custGeom>
                  <a:avLst/>
                  <a:gdLst/>
                  <a:ahLst/>
                  <a:cxnLst>
                    <a:cxn ang="0">
                      <a:pos x="0" y="126"/>
                    </a:cxn>
                    <a:cxn ang="0">
                      <a:pos x="66" y="173"/>
                    </a:cxn>
                    <a:cxn ang="0">
                      <a:pos x="222" y="166"/>
                    </a:cxn>
                    <a:cxn ang="0">
                      <a:pos x="418" y="116"/>
                    </a:cxn>
                    <a:cxn ang="0">
                      <a:pos x="488" y="42"/>
                    </a:cxn>
                    <a:cxn ang="0">
                      <a:pos x="443" y="2"/>
                    </a:cxn>
                    <a:cxn ang="0">
                      <a:pos x="253" y="0"/>
                    </a:cxn>
                    <a:cxn ang="0">
                      <a:pos x="110" y="12"/>
                    </a:cxn>
                    <a:cxn ang="0">
                      <a:pos x="15" y="76"/>
                    </a:cxn>
                    <a:cxn ang="0">
                      <a:pos x="112" y="95"/>
                    </a:cxn>
                    <a:cxn ang="0">
                      <a:pos x="275" y="53"/>
                    </a:cxn>
                    <a:cxn ang="0">
                      <a:pos x="416" y="53"/>
                    </a:cxn>
                    <a:cxn ang="0">
                      <a:pos x="268" y="110"/>
                    </a:cxn>
                    <a:cxn ang="0">
                      <a:pos x="142" y="126"/>
                    </a:cxn>
                    <a:cxn ang="0">
                      <a:pos x="0" y="126"/>
                    </a:cxn>
                    <a:cxn ang="0">
                      <a:pos x="0" y="126"/>
                    </a:cxn>
                  </a:cxnLst>
                  <a:rect l="0" t="0" r="r" b="b"/>
                  <a:pathLst>
                    <a:path w="488" h="173">
                      <a:moveTo>
                        <a:pt x="0" y="126"/>
                      </a:moveTo>
                      <a:lnTo>
                        <a:pt x="66" y="173"/>
                      </a:lnTo>
                      <a:lnTo>
                        <a:pt x="222" y="166"/>
                      </a:lnTo>
                      <a:lnTo>
                        <a:pt x="418" y="116"/>
                      </a:lnTo>
                      <a:lnTo>
                        <a:pt x="488" y="42"/>
                      </a:lnTo>
                      <a:lnTo>
                        <a:pt x="443" y="2"/>
                      </a:lnTo>
                      <a:lnTo>
                        <a:pt x="253" y="0"/>
                      </a:lnTo>
                      <a:lnTo>
                        <a:pt x="110" y="12"/>
                      </a:lnTo>
                      <a:lnTo>
                        <a:pt x="15" y="76"/>
                      </a:lnTo>
                      <a:lnTo>
                        <a:pt x="112" y="95"/>
                      </a:lnTo>
                      <a:lnTo>
                        <a:pt x="275" y="53"/>
                      </a:lnTo>
                      <a:lnTo>
                        <a:pt x="416" y="53"/>
                      </a:lnTo>
                      <a:lnTo>
                        <a:pt x="268" y="110"/>
                      </a:lnTo>
                      <a:lnTo>
                        <a:pt x="142" y="126"/>
                      </a:lnTo>
                      <a:lnTo>
                        <a:pt x="0" y="126"/>
                      </a:lnTo>
                      <a:lnTo>
                        <a:pt x="0" y="126"/>
                      </a:lnTo>
                      <a:close/>
                    </a:path>
                  </a:pathLst>
                </a:custGeom>
                <a:solidFill>
                  <a:schemeClr val="accent2"/>
                </a:solidFill>
                <a:ln w="9525">
                  <a:noFill/>
                  <a:round/>
                  <a:headEnd/>
                  <a:tailEnd/>
                </a:ln>
              </p:spPr>
              <p:txBody>
                <a:bodyPr/>
                <a:lstStyle/>
                <a:p>
                  <a:pPr>
                    <a:defRPr/>
                  </a:pPr>
                  <a:endParaRPr lang="en-US"/>
                </a:p>
              </p:txBody>
            </p:sp>
          </p:grpSp>
        </p:grpSp>
      </p:grpSp>
      <p:grpSp>
        <p:nvGrpSpPr>
          <p:cNvPr id="1035" name="Group 37"/>
          <p:cNvGrpSpPr>
            <a:grpSpLocks/>
          </p:cNvGrpSpPr>
          <p:nvPr/>
        </p:nvGrpSpPr>
        <p:grpSpPr bwMode="auto">
          <a:xfrm>
            <a:off x="8680450" y="2116138"/>
            <a:ext cx="385763" cy="4308475"/>
            <a:chOff x="5468" y="1333"/>
            <a:chExt cx="243" cy="2714"/>
          </a:xfrm>
        </p:grpSpPr>
        <p:sp>
          <p:nvSpPr>
            <p:cNvPr id="22566" name="Freeform 38"/>
            <p:cNvSpPr>
              <a:spLocks/>
            </p:cNvSpPr>
            <p:nvPr userDrawn="1"/>
          </p:nvSpPr>
          <p:spPr bwMode="auto">
            <a:xfrm flipH="1">
              <a:off x="5468" y="2620"/>
              <a:ext cx="205" cy="1427"/>
            </a:xfrm>
            <a:custGeom>
              <a:avLst/>
              <a:gdLst/>
              <a:ahLst/>
              <a:cxnLst>
                <a:cxn ang="0">
                  <a:pos x="692" y="3156"/>
                </a:cxn>
                <a:cxn ang="0">
                  <a:pos x="380" y="2945"/>
                </a:cxn>
                <a:cxn ang="0">
                  <a:pos x="319" y="2783"/>
                </a:cxn>
                <a:cxn ang="0">
                  <a:pos x="371" y="2542"/>
                </a:cxn>
                <a:cxn ang="0">
                  <a:pos x="591" y="2251"/>
                </a:cxn>
                <a:cxn ang="0">
                  <a:pos x="641" y="2070"/>
                </a:cxn>
                <a:cxn ang="0">
                  <a:pos x="591" y="1948"/>
                </a:cxn>
                <a:cxn ang="0">
                  <a:pos x="401" y="1859"/>
                </a:cxn>
                <a:cxn ang="0">
                  <a:pos x="361" y="1747"/>
                </a:cxn>
                <a:cxn ang="0">
                  <a:pos x="430" y="1587"/>
                </a:cxn>
                <a:cxn ang="0">
                  <a:pos x="741" y="1156"/>
                </a:cxn>
                <a:cxn ang="0">
                  <a:pos x="772" y="945"/>
                </a:cxn>
                <a:cxn ang="0">
                  <a:pos x="692" y="713"/>
                </a:cxn>
                <a:cxn ang="0">
                  <a:pos x="430" y="603"/>
                </a:cxn>
                <a:cxn ang="0">
                  <a:pos x="200" y="422"/>
                </a:cxn>
                <a:cxn ang="0">
                  <a:pos x="0" y="0"/>
                </a:cxn>
                <a:cxn ang="0">
                  <a:pos x="29" y="382"/>
                </a:cxn>
                <a:cxn ang="0">
                  <a:pos x="179" y="612"/>
                </a:cxn>
                <a:cxn ang="0">
                  <a:pos x="380" y="753"/>
                </a:cxn>
                <a:cxn ang="0">
                  <a:pos x="601" y="833"/>
                </a:cxn>
                <a:cxn ang="0">
                  <a:pos x="612" y="1044"/>
                </a:cxn>
                <a:cxn ang="0">
                  <a:pos x="500" y="1266"/>
                </a:cxn>
                <a:cxn ang="0">
                  <a:pos x="240" y="1658"/>
                </a:cxn>
                <a:cxn ang="0">
                  <a:pos x="230" y="1909"/>
                </a:cxn>
                <a:cxn ang="0">
                  <a:pos x="471" y="2049"/>
                </a:cxn>
                <a:cxn ang="0">
                  <a:pos x="460" y="2180"/>
                </a:cxn>
                <a:cxn ang="0">
                  <a:pos x="249" y="2452"/>
                </a:cxn>
                <a:cxn ang="0">
                  <a:pos x="160" y="2713"/>
                </a:cxn>
                <a:cxn ang="0">
                  <a:pos x="240" y="2994"/>
                </a:cxn>
                <a:cxn ang="0">
                  <a:pos x="430" y="3144"/>
                </a:cxn>
                <a:cxn ang="0">
                  <a:pos x="671" y="3266"/>
                </a:cxn>
                <a:cxn ang="0">
                  <a:pos x="692" y="3156"/>
                </a:cxn>
                <a:cxn ang="0">
                  <a:pos x="692" y="3156"/>
                </a:cxn>
              </a:cxnLst>
              <a:rect l="0" t="0" r="r" b="b"/>
              <a:pathLst>
                <a:path w="772" h="3266">
                  <a:moveTo>
                    <a:pt x="692" y="3156"/>
                  </a:moveTo>
                  <a:lnTo>
                    <a:pt x="380" y="2945"/>
                  </a:lnTo>
                  <a:lnTo>
                    <a:pt x="319" y="2783"/>
                  </a:lnTo>
                  <a:lnTo>
                    <a:pt x="371" y="2542"/>
                  </a:lnTo>
                  <a:lnTo>
                    <a:pt x="591" y="2251"/>
                  </a:lnTo>
                  <a:lnTo>
                    <a:pt x="641" y="2070"/>
                  </a:lnTo>
                  <a:lnTo>
                    <a:pt x="591" y="1948"/>
                  </a:lnTo>
                  <a:lnTo>
                    <a:pt x="401" y="1859"/>
                  </a:lnTo>
                  <a:lnTo>
                    <a:pt x="361" y="1747"/>
                  </a:lnTo>
                  <a:lnTo>
                    <a:pt x="430" y="1587"/>
                  </a:lnTo>
                  <a:lnTo>
                    <a:pt x="741" y="1156"/>
                  </a:lnTo>
                  <a:lnTo>
                    <a:pt x="772" y="945"/>
                  </a:lnTo>
                  <a:lnTo>
                    <a:pt x="692" y="713"/>
                  </a:lnTo>
                  <a:lnTo>
                    <a:pt x="430" y="603"/>
                  </a:lnTo>
                  <a:lnTo>
                    <a:pt x="200" y="422"/>
                  </a:lnTo>
                  <a:lnTo>
                    <a:pt x="0" y="0"/>
                  </a:lnTo>
                  <a:lnTo>
                    <a:pt x="29" y="382"/>
                  </a:lnTo>
                  <a:lnTo>
                    <a:pt x="179" y="612"/>
                  </a:lnTo>
                  <a:lnTo>
                    <a:pt x="380" y="753"/>
                  </a:lnTo>
                  <a:lnTo>
                    <a:pt x="601" y="833"/>
                  </a:lnTo>
                  <a:lnTo>
                    <a:pt x="612" y="1044"/>
                  </a:lnTo>
                  <a:lnTo>
                    <a:pt x="500" y="1266"/>
                  </a:lnTo>
                  <a:lnTo>
                    <a:pt x="240" y="1658"/>
                  </a:lnTo>
                  <a:lnTo>
                    <a:pt x="230" y="1909"/>
                  </a:lnTo>
                  <a:lnTo>
                    <a:pt x="471" y="2049"/>
                  </a:lnTo>
                  <a:lnTo>
                    <a:pt x="460" y="2180"/>
                  </a:lnTo>
                  <a:lnTo>
                    <a:pt x="249" y="2452"/>
                  </a:lnTo>
                  <a:lnTo>
                    <a:pt x="160" y="2713"/>
                  </a:lnTo>
                  <a:lnTo>
                    <a:pt x="240" y="2994"/>
                  </a:lnTo>
                  <a:lnTo>
                    <a:pt x="430" y="3144"/>
                  </a:lnTo>
                  <a:lnTo>
                    <a:pt x="671" y="3266"/>
                  </a:lnTo>
                  <a:lnTo>
                    <a:pt x="692" y="3156"/>
                  </a:lnTo>
                  <a:lnTo>
                    <a:pt x="692" y="3156"/>
                  </a:lnTo>
                  <a:close/>
                </a:path>
              </a:pathLst>
            </a:custGeom>
            <a:solidFill>
              <a:schemeClr val="folHlink"/>
            </a:solidFill>
            <a:ln w="9525">
              <a:noFill/>
              <a:round/>
              <a:headEnd/>
              <a:tailEnd/>
            </a:ln>
          </p:spPr>
          <p:txBody>
            <a:bodyPr/>
            <a:lstStyle/>
            <a:p>
              <a:pPr>
                <a:defRPr/>
              </a:pPr>
              <a:endParaRPr lang="en-US"/>
            </a:p>
          </p:txBody>
        </p:sp>
        <p:sp>
          <p:nvSpPr>
            <p:cNvPr id="22567" name="Freeform 39"/>
            <p:cNvSpPr>
              <a:spLocks/>
            </p:cNvSpPr>
            <p:nvPr userDrawn="1"/>
          </p:nvSpPr>
          <p:spPr bwMode="auto">
            <a:xfrm flipH="1">
              <a:off x="5506" y="1333"/>
              <a:ext cx="205" cy="1633"/>
            </a:xfrm>
            <a:custGeom>
              <a:avLst/>
              <a:gdLst/>
              <a:ahLst/>
              <a:cxnLst>
                <a:cxn ang="0">
                  <a:pos x="692" y="3156"/>
                </a:cxn>
                <a:cxn ang="0">
                  <a:pos x="380" y="2945"/>
                </a:cxn>
                <a:cxn ang="0">
                  <a:pos x="319" y="2783"/>
                </a:cxn>
                <a:cxn ang="0">
                  <a:pos x="371" y="2542"/>
                </a:cxn>
                <a:cxn ang="0">
                  <a:pos x="591" y="2251"/>
                </a:cxn>
                <a:cxn ang="0">
                  <a:pos x="641" y="2070"/>
                </a:cxn>
                <a:cxn ang="0">
                  <a:pos x="591" y="1948"/>
                </a:cxn>
                <a:cxn ang="0">
                  <a:pos x="401" y="1859"/>
                </a:cxn>
                <a:cxn ang="0">
                  <a:pos x="361" y="1747"/>
                </a:cxn>
                <a:cxn ang="0">
                  <a:pos x="430" y="1587"/>
                </a:cxn>
                <a:cxn ang="0">
                  <a:pos x="741" y="1156"/>
                </a:cxn>
                <a:cxn ang="0">
                  <a:pos x="772" y="945"/>
                </a:cxn>
                <a:cxn ang="0">
                  <a:pos x="692" y="713"/>
                </a:cxn>
                <a:cxn ang="0">
                  <a:pos x="430" y="603"/>
                </a:cxn>
                <a:cxn ang="0">
                  <a:pos x="200" y="422"/>
                </a:cxn>
                <a:cxn ang="0">
                  <a:pos x="0" y="0"/>
                </a:cxn>
                <a:cxn ang="0">
                  <a:pos x="29" y="382"/>
                </a:cxn>
                <a:cxn ang="0">
                  <a:pos x="179" y="612"/>
                </a:cxn>
                <a:cxn ang="0">
                  <a:pos x="380" y="753"/>
                </a:cxn>
                <a:cxn ang="0">
                  <a:pos x="601" y="833"/>
                </a:cxn>
                <a:cxn ang="0">
                  <a:pos x="612" y="1044"/>
                </a:cxn>
                <a:cxn ang="0">
                  <a:pos x="500" y="1266"/>
                </a:cxn>
                <a:cxn ang="0">
                  <a:pos x="240" y="1658"/>
                </a:cxn>
                <a:cxn ang="0">
                  <a:pos x="230" y="1909"/>
                </a:cxn>
                <a:cxn ang="0">
                  <a:pos x="471" y="2049"/>
                </a:cxn>
                <a:cxn ang="0">
                  <a:pos x="460" y="2180"/>
                </a:cxn>
                <a:cxn ang="0">
                  <a:pos x="249" y="2452"/>
                </a:cxn>
                <a:cxn ang="0">
                  <a:pos x="160" y="2713"/>
                </a:cxn>
                <a:cxn ang="0">
                  <a:pos x="240" y="2994"/>
                </a:cxn>
                <a:cxn ang="0">
                  <a:pos x="430" y="3144"/>
                </a:cxn>
                <a:cxn ang="0">
                  <a:pos x="671" y="3266"/>
                </a:cxn>
                <a:cxn ang="0">
                  <a:pos x="692" y="3156"/>
                </a:cxn>
                <a:cxn ang="0">
                  <a:pos x="692" y="3156"/>
                </a:cxn>
              </a:cxnLst>
              <a:rect l="0" t="0" r="r" b="b"/>
              <a:pathLst>
                <a:path w="772" h="3266">
                  <a:moveTo>
                    <a:pt x="692" y="3156"/>
                  </a:moveTo>
                  <a:lnTo>
                    <a:pt x="380" y="2945"/>
                  </a:lnTo>
                  <a:lnTo>
                    <a:pt x="319" y="2783"/>
                  </a:lnTo>
                  <a:lnTo>
                    <a:pt x="371" y="2542"/>
                  </a:lnTo>
                  <a:lnTo>
                    <a:pt x="591" y="2251"/>
                  </a:lnTo>
                  <a:lnTo>
                    <a:pt x="641" y="2070"/>
                  </a:lnTo>
                  <a:lnTo>
                    <a:pt x="591" y="1948"/>
                  </a:lnTo>
                  <a:lnTo>
                    <a:pt x="401" y="1859"/>
                  </a:lnTo>
                  <a:lnTo>
                    <a:pt x="361" y="1747"/>
                  </a:lnTo>
                  <a:lnTo>
                    <a:pt x="430" y="1587"/>
                  </a:lnTo>
                  <a:lnTo>
                    <a:pt x="741" y="1156"/>
                  </a:lnTo>
                  <a:lnTo>
                    <a:pt x="772" y="945"/>
                  </a:lnTo>
                  <a:lnTo>
                    <a:pt x="692" y="713"/>
                  </a:lnTo>
                  <a:lnTo>
                    <a:pt x="430" y="603"/>
                  </a:lnTo>
                  <a:lnTo>
                    <a:pt x="200" y="422"/>
                  </a:lnTo>
                  <a:lnTo>
                    <a:pt x="0" y="0"/>
                  </a:lnTo>
                  <a:lnTo>
                    <a:pt x="29" y="382"/>
                  </a:lnTo>
                  <a:lnTo>
                    <a:pt x="179" y="612"/>
                  </a:lnTo>
                  <a:lnTo>
                    <a:pt x="380" y="753"/>
                  </a:lnTo>
                  <a:lnTo>
                    <a:pt x="601" y="833"/>
                  </a:lnTo>
                  <a:lnTo>
                    <a:pt x="612" y="1044"/>
                  </a:lnTo>
                  <a:lnTo>
                    <a:pt x="500" y="1266"/>
                  </a:lnTo>
                  <a:lnTo>
                    <a:pt x="240" y="1658"/>
                  </a:lnTo>
                  <a:lnTo>
                    <a:pt x="230" y="1909"/>
                  </a:lnTo>
                  <a:lnTo>
                    <a:pt x="471" y="2049"/>
                  </a:lnTo>
                  <a:lnTo>
                    <a:pt x="460" y="2180"/>
                  </a:lnTo>
                  <a:lnTo>
                    <a:pt x="249" y="2452"/>
                  </a:lnTo>
                  <a:lnTo>
                    <a:pt x="160" y="2713"/>
                  </a:lnTo>
                  <a:lnTo>
                    <a:pt x="240" y="2994"/>
                  </a:lnTo>
                  <a:lnTo>
                    <a:pt x="430" y="3144"/>
                  </a:lnTo>
                  <a:lnTo>
                    <a:pt x="671" y="3266"/>
                  </a:lnTo>
                  <a:lnTo>
                    <a:pt x="692" y="3156"/>
                  </a:lnTo>
                  <a:lnTo>
                    <a:pt x="692" y="3156"/>
                  </a:lnTo>
                  <a:close/>
                </a:path>
              </a:pathLst>
            </a:custGeom>
            <a:solidFill>
              <a:schemeClr val="folHlink"/>
            </a:solidFill>
            <a:ln w="9525">
              <a:noFill/>
              <a:round/>
              <a:headEnd/>
              <a:tailEnd/>
            </a:ln>
          </p:spPr>
          <p:txBody>
            <a:bodyPr/>
            <a:lstStyle/>
            <a:p>
              <a:pPr>
                <a:defRPr/>
              </a:pPr>
              <a:endParaRPr lang="en-US"/>
            </a:p>
          </p:txBody>
        </p:sp>
      </p:grpSp>
      <p:grpSp>
        <p:nvGrpSpPr>
          <p:cNvPr id="1036" name="Group 40"/>
          <p:cNvGrpSpPr>
            <a:grpSpLocks/>
          </p:cNvGrpSpPr>
          <p:nvPr/>
        </p:nvGrpSpPr>
        <p:grpSpPr bwMode="auto">
          <a:xfrm>
            <a:off x="7318375" y="90488"/>
            <a:ext cx="2133600" cy="1911350"/>
            <a:chOff x="4610" y="57"/>
            <a:chExt cx="1344" cy="1204"/>
          </a:xfrm>
        </p:grpSpPr>
        <p:grpSp>
          <p:nvGrpSpPr>
            <p:cNvPr id="1037" name="Group 41"/>
            <p:cNvGrpSpPr>
              <a:grpSpLocks/>
            </p:cNvGrpSpPr>
            <p:nvPr userDrawn="1"/>
          </p:nvGrpSpPr>
          <p:grpSpPr bwMode="auto">
            <a:xfrm>
              <a:off x="4610" y="57"/>
              <a:ext cx="1344" cy="1204"/>
              <a:chOff x="4610" y="57"/>
              <a:chExt cx="1344" cy="1204"/>
            </a:xfrm>
          </p:grpSpPr>
          <p:sp>
            <p:nvSpPr>
              <p:cNvPr id="22570" name="Freeform 42"/>
              <p:cNvSpPr>
                <a:spLocks/>
              </p:cNvSpPr>
              <p:nvPr userDrawn="1"/>
            </p:nvSpPr>
            <p:spPr bwMode="auto">
              <a:xfrm rot="-3172564">
                <a:off x="5430" y="1086"/>
                <a:ext cx="62" cy="288"/>
              </a:xfrm>
              <a:custGeom>
                <a:avLst/>
                <a:gdLst/>
                <a:ahLst/>
                <a:cxnLst>
                  <a:cxn ang="0">
                    <a:pos x="123" y="9"/>
                  </a:cxn>
                  <a:cxn ang="0">
                    <a:pos x="131" y="342"/>
                  </a:cxn>
                  <a:cxn ang="0">
                    <a:pos x="0" y="806"/>
                  </a:cxn>
                  <a:cxn ang="0">
                    <a:pos x="79" y="789"/>
                  </a:cxn>
                  <a:cxn ang="0">
                    <a:pos x="218" y="376"/>
                  </a:cxn>
                  <a:cxn ang="0">
                    <a:pos x="245" y="0"/>
                  </a:cxn>
                  <a:cxn ang="0">
                    <a:pos x="123" y="9"/>
                  </a:cxn>
                  <a:cxn ang="0">
                    <a:pos x="123" y="9"/>
                  </a:cxn>
                </a:cxnLst>
                <a:rect l="0" t="0" r="r" b="b"/>
                <a:pathLst>
                  <a:path w="245" h="806">
                    <a:moveTo>
                      <a:pt x="123" y="9"/>
                    </a:moveTo>
                    <a:lnTo>
                      <a:pt x="131" y="342"/>
                    </a:lnTo>
                    <a:lnTo>
                      <a:pt x="0" y="806"/>
                    </a:lnTo>
                    <a:lnTo>
                      <a:pt x="79" y="789"/>
                    </a:lnTo>
                    <a:lnTo>
                      <a:pt x="218" y="376"/>
                    </a:lnTo>
                    <a:lnTo>
                      <a:pt x="245" y="0"/>
                    </a:lnTo>
                    <a:lnTo>
                      <a:pt x="123" y="9"/>
                    </a:lnTo>
                    <a:lnTo>
                      <a:pt x="123" y="9"/>
                    </a:lnTo>
                    <a:close/>
                  </a:path>
                </a:pathLst>
              </a:custGeom>
              <a:solidFill>
                <a:schemeClr val="accent2"/>
              </a:solidFill>
              <a:ln w="9525">
                <a:noFill/>
                <a:round/>
                <a:headEnd/>
                <a:tailEnd/>
              </a:ln>
            </p:spPr>
            <p:txBody>
              <a:bodyPr/>
              <a:lstStyle/>
              <a:p>
                <a:pPr>
                  <a:defRPr/>
                </a:pPr>
                <a:endParaRPr lang="en-US"/>
              </a:p>
            </p:txBody>
          </p:sp>
          <p:grpSp>
            <p:nvGrpSpPr>
              <p:cNvPr id="1040" name="Group 43"/>
              <p:cNvGrpSpPr>
                <a:grpSpLocks/>
              </p:cNvGrpSpPr>
              <p:nvPr userDrawn="1"/>
            </p:nvGrpSpPr>
            <p:grpSpPr bwMode="auto">
              <a:xfrm>
                <a:off x="4610" y="57"/>
                <a:ext cx="1344" cy="985"/>
                <a:chOff x="4610" y="57"/>
                <a:chExt cx="1344" cy="985"/>
              </a:xfrm>
            </p:grpSpPr>
            <p:sp>
              <p:nvSpPr>
                <p:cNvPr id="22572" name="Freeform 44"/>
                <p:cNvSpPr>
                  <a:spLocks/>
                </p:cNvSpPr>
                <p:nvPr userDrawn="1"/>
              </p:nvSpPr>
              <p:spPr bwMode="auto">
                <a:xfrm rot="-3172564">
                  <a:off x="4966" y="71"/>
                  <a:ext cx="153" cy="125"/>
                </a:xfrm>
                <a:custGeom>
                  <a:avLst/>
                  <a:gdLst/>
                  <a:ahLst/>
                  <a:cxnLst>
                    <a:cxn ang="0">
                      <a:pos x="0" y="0"/>
                    </a:cxn>
                    <a:cxn ang="0">
                      <a:pos x="298" y="184"/>
                    </a:cxn>
                    <a:cxn ang="0">
                      <a:pos x="500" y="349"/>
                    </a:cxn>
                    <a:cxn ang="0">
                      <a:pos x="604" y="140"/>
                    </a:cxn>
                    <a:cxn ang="0">
                      <a:pos x="359" y="9"/>
                    </a:cxn>
                    <a:cxn ang="0">
                      <a:pos x="464" y="184"/>
                    </a:cxn>
                    <a:cxn ang="0">
                      <a:pos x="131" y="17"/>
                    </a:cxn>
                    <a:cxn ang="0">
                      <a:pos x="0" y="0"/>
                    </a:cxn>
                    <a:cxn ang="0">
                      <a:pos x="0" y="0"/>
                    </a:cxn>
                  </a:cxnLst>
                  <a:rect l="0" t="0" r="r" b="b"/>
                  <a:pathLst>
                    <a:path w="604" h="349">
                      <a:moveTo>
                        <a:pt x="0" y="0"/>
                      </a:moveTo>
                      <a:lnTo>
                        <a:pt x="298" y="184"/>
                      </a:lnTo>
                      <a:lnTo>
                        <a:pt x="500" y="349"/>
                      </a:lnTo>
                      <a:lnTo>
                        <a:pt x="604" y="140"/>
                      </a:lnTo>
                      <a:lnTo>
                        <a:pt x="359" y="9"/>
                      </a:lnTo>
                      <a:lnTo>
                        <a:pt x="464" y="184"/>
                      </a:lnTo>
                      <a:lnTo>
                        <a:pt x="131" y="17"/>
                      </a:lnTo>
                      <a:lnTo>
                        <a:pt x="0" y="0"/>
                      </a:lnTo>
                      <a:lnTo>
                        <a:pt x="0" y="0"/>
                      </a:lnTo>
                      <a:close/>
                    </a:path>
                  </a:pathLst>
                </a:custGeom>
                <a:solidFill>
                  <a:schemeClr val="accent2"/>
                </a:solidFill>
                <a:ln w="9525">
                  <a:noFill/>
                  <a:round/>
                  <a:headEnd/>
                  <a:tailEnd/>
                </a:ln>
              </p:spPr>
              <p:txBody>
                <a:bodyPr/>
                <a:lstStyle/>
                <a:p>
                  <a:pPr>
                    <a:defRPr/>
                  </a:pPr>
                  <a:endParaRPr lang="en-US"/>
                </a:p>
              </p:txBody>
            </p:sp>
            <p:sp>
              <p:nvSpPr>
                <p:cNvPr id="22573" name="Freeform 45"/>
                <p:cNvSpPr>
                  <a:spLocks/>
                </p:cNvSpPr>
                <p:nvPr userDrawn="1"/>
              </p:nvSpPr>
              <p:spPr bwMode="auto">
                <a:xfrm rot="-3172564">
                  <a:off x="5065" y="315"/>
                  <a:ext cx="269" cy="438"/>
                </a:xfrm>
                <a:custGeom>
                  <a:avLst/>
                  <a:gdLst/>
                  <a:ahLst/>
                  <a:cxnLst>
                    <a:cxn ang="0">
                      <a:pos x="741" y="129"/>
                    </a:cxn>
                    <a:cxn ang="0">
                      <a:pos x="485" y="352"/>
                    </a:cxn>
                    <a:cxn ang="0">
                      <a:pos x="163" y="762"/>
                    </a:cxn>
                    <a:cxn ang="0">
                      <a:pos x="0" y="1101"/>
                    </a:cxn>
                    <a:cxn ang="0">
                      <a:pos x="59" y="1230"/>
                    </a:cxn>
                    <a:cxn ang="0">
                      <a:pos x="262" y="1201"/>
                    </a:cxn>
                    <a:cxn ang="0">
                      <a:pos x="578" y="914"/>
                    </a:cxn>
                    <a:cxn ang="0">
                      <a:pos x="876" y="534"/>
                    </a:cxn>
                    <a:cxn ang="0">
                      <a:pos x="1034" y="270"/>
                    </a:cxn>
                    <a:cxn ang="0">
                      <a:pos x="1064" y="84"/>
                    </a:cxn>
                    <a:cxn ang="0">
                      <a:pos x="977" y="0"/>
                    </a:cxn>
                    <a:cxn ang="0">
                      <a:pos x="836" y="65"/>
                    </a:cxn>
                    <a:cxn ang="0">
                      <a:pos x="969" y="107"/>
                    </a:cxn>
                    <a:cxn ang="0">
                      <a:pos x="876" y="352"/>
                    </a:cxn>
                    <a:cxn ang="0">
                      <a:pos x="690" y="656"/>
                    </a:cxn>
                    <a:cxn ang="0">
                      <a:pos x="350" y="1008"/>
                    </a:cxn>
                    <a:cxn ang="0">
                      <a:pos x="116" y="1114"/>
                    </a:cxn>
                    <a:cxn ang="0">
                      <a:pos x="135" y="943"/>
                    </a:cxn>
                    <a:cxn ang="0">
                      <a:pos x="437" y="504"/>
                    </a:cxn>
                    <a:cxn ang="0">
                      <a:pos x="831" y="118"/>
                    </a:cxn>
                    <a:cxn ang="0">
                      <a:pos x="741" y="129"/>
                    </a:cxn>
                    <a:cxn ang="0">
                      <a:pos x="741" y="129"/>
                    </a:cxn>
                  </a:cxnLst>
                  <a:rect l="0" t="0" r="r" b="b"/>
                  <a:pathLst>
                    <a:path w="1064" h="1230">
                      <a:moveTo>
                        <a:pt x="741" y="129"/>
                      </a:moveTo>
                      <a:lnTo>
                        <a:pt x="485" y="352"/>
                      </a:lnTo>
                      <a:lnTo>
                        <a:pt x="163" y="762"/>
                      </a:lnTo>
                      <a:lnTo>
                        <a:pt x="0" y="1101"/>
                      </a:lnTo>
                      <a:lnTo>
                        <a:pt x="59" y="1230"/>
                      </a:lnTo>
                      <a:lnTo>
                        <a:pt x="262" y="1201"/>
                      </a:lnTo>
                      <a:lnTo>
                        <a:pt x="578" y="914"/>
                      </a:lnTo>
                      <a:lnTo>
                        <a:pt x="876" y="534"/>
                      </a:lnTo>
                      <a:lnTo>
                        <a:pt x="1034" y="270"/>
                      </a:lnTo>
                      <a:lnTo>
                        <a:pt x="1064" y="84"/>
                      </a:lnTo>
                      <a:lnTo>
                        <a:pt x="977" y="0"/>
                      </a:lnTo>
                      <a:lnTo>
                        <a:pt x="836" y="65"/>
                      </a:lnTo>
                      <a:lnTo>
                        <a:pt x="969" y="107"/>
                      </a:lnTo>
                      <a:lnTo>
                        <a:pt x="876" y="352"/>
                      </a:lnTo>
                      <a:lnTo>
                        <a:pt x="690" y="656"/>
                      </a:lnTo>
                      <a:lnTo>
                        <a:pt x="350" y="1008"/>
                      </a:lnTo>
                      <a:lnTo>
                        <a:pt x="116" y="1114"/>
                      </a:lnTo>
                      <a:lnTo>
                        <a:pt x="135" y="943"/>
                      </a:lnTo>
                      <a:lnTo>
                        <a:pt x="437" y="504"/>
                      </a:lnTo>
                      <a:lnTo>
                        <a:pt x="831" y="118"/>
                      </a:lnTo>
                      <a:lnTo>
                        <a:pt x="741" y="129"/>
                      </a:lnTo>
                      <a:lnTo>
                        <a:pt x="741" y="129"/>
                      </a:lnTo>
                      <a:close/>
                    </a:path>
                  </a:pathLst>
                </a:custGeom>
                <a:solidFill>
                  <a:schemeClr val="accent2"/>
                </a:solidFill>
                <a:ln w="9525">
                  <a:noFill/>
                  <a:round/>
                  <a:headEnd/>
                  <a:tailEnd/>
                </a:ln>
              </p:spPr>
              <p:txBody>
                <a:bodyPr/>
                <a:lstStyle/>
                <a:p>
                  <a:pPr>
                    <a:defRPr/>
                  </a:pPr>
                  <a:endParaRPr lang="en-US"/>
                </a:p>
              </p:txBody>
            </p:sp>
            <p:sp>
              <p:nvSpPr>
                <p:cNvPr id="22574" name="Freeform 46"/>
                <p:cNvSpPr>
                  <a:spLocks/>
                </p:cNvSpPr>
                <p:nvPr userDrawn="1"/>
              </p:nvSpPr>
              <p:spPr bwMode="auto">
                <a:xfrm rot="-3172564">
                  <a:off x="4875" y="165"/>
                  <a:ext cx="505" cy="898"/>
                </a:xfrm>
                <a:custGeom>
                  <a:avLst/>
                  <a:gdLst/>
                  <a:ahLst/>
                  <a:cxnLst>
                    <a:cxn ang="0">
                      <a:pos x="1941" y="0"/>
                    </a:cxn>
                    <a:cxn ang="0">
                      <a:pos x="0" y="2521"/>
                    </a:cxn>
                    <a:cxn ang="0">
                      <a:pos x="192" y="2450"/>
                    </a:cxn>
                    <a:cxn ang="0">
                      <a:pos x="2002" y="61"/>
                    </a:cxn>
                    <a:cxn ang="0">
                      <a:pos x="1941" y="0"/>
                    </a:cxn>
                    <a:cxn ang="0">
                      <a:pos x="1941" y="0"/>
                    </a:cxn>
                  </a:cxnLst>
                  <a:rect l="0" t="0" r="r" b="b"/>
                  <a:pathLst>
                    <a:path w="2002" h="2521">
                      <a:moveTo>
                        <a:pt x="1941" y="0"/>
                      </a:moveTo>
                      <a:lnTo>
                        <a:pt x="0" y="2521"/>
                      </a:lnTo>
                      <a:lnTo>
                        <a:pt x="192" y="2450"/>
                      </a:lnTo>
                      <a:lnTo>
                        <a:pt x="2002" y="61"/>
                      </a:lnTo>
                      <a:lnTo>
                        <a:pt x="1941" y="0"/>
                      </a:lnTo>
                      <a:lnTo>
                        <a:pt x="1941" y="0"/>
                      </a:lnTo>
                      <a:close/>
                    </a:path>
                  </a:pathLst>
                </a:custGeom>
                <a:solidFill>
                  <a:schemeClr val="accent2"/>
                </a:solidFill>
                <a:ln w="9525">
                  <a:noFill/>
                  <a:round/>
                  <a:headEnd/>
                  <a:tailEnd/>
                </a:ln>
              </p:spPr>
              <p:txBody>
                <a:bodyPr/>
                <a:lstStyle/>
                <a:p>
                  <a:pPr>
                    <a:defRPr/>
                  </a:pPr>
                  <a:endParaRPr lang="en-US"/>
                </a:p>
              </p:txBody>
            </p:sp>
            <p:sp>
              <p:nvSpPr>
                <p:cNvPr id="22575" name="Freeform 47"/>
                <p:cNvSpPr>
                  <a:spLocks/>
                </p:cNvSpPr>
                <p:nvPr userDrawn="1"/>
              </p:nvSpPr>
              <p:spPr bwMode="auto">
                <a:xfrm rot="-3172564">
                  <a:off x="4903" y="-19"/>
                  <a:ext cx="758" cy="1344"/>
                </a:xfrm>
                <a:custGeom>
                  <a:avLst/>
                  <a:gdLst/>
                  <a:ahLst/>
                  <a:cxnLst>
                    <a:cxn ang="0">
                      <a:pos x="95" y="2844"/>
                    </a:cxn>
                    <a:cxn ang="0">
                      <a:pos x="394" y="2834"/>
                    </a:cxn>
                    <a:cxn ang="0">
                      <a:pos x="821" y="3009"/>
                    </a:cxn>
                    <a:cxn ang="0">
                      <a:pos x="681" y="2817"/>
                    </a:cxn>
                    <a:cxn ang="0">
                      <a:pos x="367" y="2703"/>
                    </a:cxn>
                    <a:cxn ang="0">
                      <a:pos x="637" y="2720"/>
                    </a:cxn>
                    <a:cxn ang="0">
                      <a:pos x="979" y="2870"/>
                    </a:cxn>
                    <a:cxn ang="0">
                      <a:pos x="2859" y="420"/>
                    </a:cxn>
                    <a:cxn ang="0">
                      <a:pos x="2578" y="148"/>
                    </a:cxn>
                    <a:cxn ang="0">
                      <a:pos x="2308" y="0"/>
                    </a:cxn>
                    <a:cxn ang="0">
                      <a:pos x="2692" y="78"/>
                    </a:cxn>
                    <a:cxn ang="0">
                      <a:pos x="3007" y="428"/>
                    </a:cxn>
                    <a:cxn ang="0">
                      <a:pos x="831" y="3273"/>
                    </a:cxn>
                    <a:cxn ang="0">
                      <a:pos x="481" y="3412"/>
                    </a:cxn>
                    <a:cxn ang="0">
                      <a:pos x="105" y="3771"/>
                    </a:cxn>
                    <a:cxn ang="0">
                      <a:pos x="0" y="3667"/>
                    </a:cxn>
                    <a:cxn ang="0">
                      <a:pos x="131" y="3631"/>
                    </a:cxn>
                    <a:cxn ang="0">
                      <a:pos x="376" y="3385"/>
                    </a:cxn>
                    <a:cxn ang="0">
                      <a:pos x="165" y="3273"/>
                    </a:cxn>
                    <a:cxn ang="0">
                      <a:pos x="165" y="3176"/>
                    </a:cxn>
                    <a:cxn ang="0">
                      <a:pos x="411" y="3298"/>
                    </a:cxn>
                    <a:cxn ang="0">
                      <a:pos x="411" y="3186"/>
                    </a:cxn>
                    <a:cxn ang="0">
                      <a:pos x="603" y="3220"/>
                    </a:cxn>
                    <a:cxn ang="0">
                      <a:pos x="428" y="3079"/>
                    </a:cxn>
                    <a:cxn ang="0">
                      <a:pos x="629" y="3062"/>
                    </a:cxn>
                    <a:cxn ang="0">
                      <a:pos x="95" y="2844"/>
                    </a:cxn>
                    <a:cxn ang="0">
                      <a:pos x="95" y="2844"/>
                    </a:cxn>
                  </a:cxnLst>
                  <a:rect l="0" t="0" r="r" b="b"/>
                  <a:pathLst>
                    <a:path w="3007" h="3771">
                      <a:moveTo>
                        <a:pt x="95" y="2844"/>
                      </a:moveTo>
                      <a:lnTo>
                        <a:pt x="394" y="2834"/>
                      </a:lnTo>
                      <a:lnTo>
                        <a:pt x="821" y="3009"/>
                      </a:lnTo>
                      <a:lnTo>
                        <a:pt x="681" y="2817"/>
                      </a:lnTo>
                      <a:lnTo>
                        <a:pt x="367" y="2703"/>
                      </a:lnTo>
                      <a:lnTo>
                        <a:pt x="637" y="2720"/>
                      </a:lnTo>
                      <a:lnTo>
                        <a:pt x="979" y="2870"/>
                      </a:lnTo>
                      <a:lnTo>
                        <a:pt x="2859" y="420"/>
                      </a:lnTo>
                      <a:lnTo>
                        <a:pt x="2578" y="148"/>
                      </a:lnTo>
                      <a:lnTo>
                        <a:pt x="2308" y="0"/>
                      </a:lnTo>
                      <a:lnTo>
                        <a:pt x="2692" y="78"/>
                      </a:lnTo>
                      <a:lnTo>
                        <a:pt x="3007" y="428"/>
                      </a:lnTo>
                      <a:lnTo>
                        <a:pt x="831" y="3273"/>
                      </a:lnTo>
                      <a:lnTo>
                        <a:pt x="481" y="3412"/>
                      </a:lnTo>
                      <a:lnTo>
                        <a:pt x="105" y="3771"/>
                      </a:lnTo>
                      <a:lnTo>
                        <a:pt x="0" y="3667"/>
                      </a:lnTo>
                      <a:lnTo>
                        <a:pt x="131" y="3631"/>
                      </a:lnTo>
                      <a:lnTo>
                        <a:pt x="376" y="3385"/>
                      </a:lnTo>
                      <a:lnTo>
                        <a:pt x="165" y="3273"/>
                      </a:lnTo>
                      <a:lnTo>
                        <a:pt x="165" y="3176"/>
                      </a:lnTo>
                      <a:lnTo>
                        <a:pt x="411" y="3298"/>
                      </a:lnTo>
                      <a:lnTo>
                        <a:pt x="411" y="3186"/>
                      </a:lnTo>
                      <a:lnTo>
                        <a:pt x="603" y="3220"/>
                      </a:lnTo>
                      <a:lnTo>
                        <a:pt x="428" y="3079"/>
                      </a:lnTo>
                      <a:lnTo>
                        <a:pt x="629" y="3062"/>
                      </a:lnTo>
                      <a:lnTo>
                        <a:pt x="95" y="2844"/>
                      </a:lnTo>
                      <a:lnTo>
                        <a:pt x="95" y="2844"/>
                      </a:lnTo>
                      <a:close/>
                    </a:path>
                  </a:pathLst>
                </a:custGeom>
                <a:solidFill>
                  <a:schemeClr val="accent2"/>
                </a:solidFill>
                <a:ln w="9525">
                  <a:noFill/>
                  <a:round/>
                  <a:headEnd/>
                  <a:tailEnd/>
                </a:ln>
              </p:spPr>
              <p:txBody>
                <a:bodyPr/>
                <a:lstStyle/>
                <a:p>
                  <a:pPr>
                    <a:defRPr/>
                  </a:pPr>
                  <a:endParaRPr lang="en-US"/>
                </a:p>
              </p:txBody>
            </p:sp>
            <p:sp>
              <p:nvSpPr>
                <p:cNvPr id="22576" name="Freeform 48"/>
                <p:cNvSpPr>
                  <a:spLocks/>
                </p:cNvSpPr>
                <p:nvPr userDrawn="1"/>
              </p:nvSpPr>
              <p:spPr bwMode="auto">
                <a:xfrm rot="-3172564">
                  <a:off x="5314" y="880"/>
                  <a:ext cx="169" cy="122"/>
                </a:xfrm>
                <a:custGeom>
                  <a:avLst/>
                  <a:gdLst/>
                  <a:ahLst/>
                  <a:cxnLst>
                    <a:cxn ang="0">
                      <a:pos x="0" y="80"/>
                    </a:cxn>
                    <a:cxn ang="0">
                      <a:pos x="255" y="106"/>
                    </a:cxn>
                    <a:cxn ang="0">
                      <a:pos x="639" y="342"/>
                    </a:cxn>
                    <a:cxn ang="0">
                      <a:pos x="673" y="289"/>
                    </a:cxn>
                    <a:cxn ang="0">
                      <a:pos x="447" y="114"/>
                    </a:cxn>
                    <a:cxn ang="0">
                      <a:pos x="26" y="0"/>
                    </a:cxn>
                    <a:cxn ang="0">
                      <a:pos x="0" y="80"/>
                    </a:cxn>
                    <a:cxn ang="0">
                      <a:pos x="0" y="80"/>
                    </a:cxn>
                  </a:cxnLst>
                  <a:rect l="0" t="0" r="r" b="b"/>
                  <a:pathLst>
                    <a:path w="673" h="342">
                      <a:moveTo>
                        <a:pt x="0" y="80"/>
                      </a:moveTo>
                      <a:lnTo>
                        <a:pt x="255" y="106"/>
                      </a:lnTo>
                      <a:lnTo>
                        <a:pt x="639" y="342"/>
                      </a:lnTo>
                      <a:lnTo>
                        <a:pt x="673" y="289"/>
                      </a:lnTo>
                      <a:lnTo>
                        <a:pt x="447" y="114"/>
                      </a:lnTo>
                      <a:lnTo>
                        <a:pt x="26" y="0"/>
                      </a:lnTo>
                      <a:lnTo>
                        <a:pt x="0" y="80"/>
                      </a:lnTo>
                      <a:lnTo>
                        <a:pt x="0" y="80"/>
                      </a:lnTo>
                      <a:close/>
                    </a:path>
                  </a:pathLst>
                </a:custGeom>
                <a:solidFill>
                  <a:schemeClr val="accent2"/>
                </a:solidFill>
                <a:ln w="9525">
                  <a:noFill/>
                  <a:round/>
                  <a:headEnd/>
                  <a:tailEnd/>
                </a:ln>
              </p:spPr>
              <p:txBody>
                <a:bodyPr/>
                <a:lstStyle/>
                <a:p>
                  <a:pPr>
                    <a:defRPr/>
                  </a:pPr>
                  <a:endParaRPr lang="en-US"/>
                </a:p>
              </p:txBody>
            </p:sp>
            <p:sp>
              <p:nvSpPr>
                <p:cNvPr id="22577" name="Freeform 49"/>
                <p:cNvSpPr>
                  <a:spLocks/>
                </p:cNvSpPr>
                <p:nvPr userDrawn="1"/>
              </p:nvSpPr>
              <p:spPr bwMode="auto">
                <a:xfrm rot="-3172564">
                  <a:off x="5253" y="789"/>
                  <a:ext cx="181" cy="144"/>
                </a:xfrm>
                <a:custGeom>
                  <a:avLst/>
                  <a:gdLst/>
                  <a:ahLst/>
                  <a:cxnLst>
                    <a:cxn ang="0">
                      <a:pos x="0" y="78"/>
                    </a:cxn>
                    <a:cxn ang="0">
                      <a:pos x="340" y="148"/>
                    </a:cxn>
                    <a:cxn ang="0">
                      <a:pos x="638" y="403"/>
                    </a:cxn>
                    <a:cxn ang="0">
                      <a:pos x="716" y="296"/>
                    </a:cxn>
                    <a:cxn ang="0">
                      <a:pos x="420" y="114"/>
                    </a:cxn>
                    <a:cxn ang="0">
                      <a:pos x="70" y="0"/>
                    </a:cxn>
                    <a:cxn ang="0">
                      <a:pos x="0" y="78"/>
                    </a:cxn>
                    <a:cxn ang="0">
                      <a:pos x="0" y="78"/>
                    </a:cxn>
                  </a:cxnLst>
                  <a:rect l="0" t="0" r="r" b="b"/>
                  <a:pathLst>
                    <a:path w="716" h="403">
                      <a:moveTo>
                        <a:pt x="0" y="78"/>
                      </a:moveTo>
                      <a:lnTo>
                        <a:pt x="340" y="148"/>
                      </a:lnTo>
                      <a:lnTo>
                        <a:pt x="638" y="403"/>
                      </a:lnTo>
                      <a:lnTo>
                        <a:pt x="716" y="296"/>
                      </a:lnTo>
                      <a:lnTo>
                        <a:pt x="420" y="114"/>
                      </a:lnTo>
                      <a:lnTo>
                        <a:pt x="70" y="0"/>
                      </a:lnTo>
                      <a:lnTo>
                        <a:pt x="0" y="78"/>
                      </a:lnTo>
                      <a:lnTo>
                        <a:pt x="0" y="78"/>
                      </a:lnTo>
                      <a:close/>
                    </a:path>
                  </a:pathLst>
                </a:custGeom>
                <a:solidFill>
                  <a:schemeClr val="accent2"/>
                </a:solidFill>
                <a:ln w="9525">
                  <a:noFill/>
                  <a:round/>
                  <a:headEnd/>
                  <a:tailEnd/>
                </a:ln>
              </p:spPr>
              <p:txBody>
                <a:bodyPr/>
                <a:lstStyle/>
                <a:p>
                  <a:pPr>
                    <a:defRPr/>
                  </a:pPr>
                  <a:endParaRPr lang="en-US"/>
                </a:p>
              </p:txBody>
            </p:sp>
            <p:sp>
              <p:nvSpPr>
                <p:cNvPr id="22578" name="Freeform 50"/>
                <p:cNvSpPr>
                  <a:spLocks/>
                </p:cNvSpPr>
                <p:nvPr userDrawn="1"/>
              </p:nvSpPr>
              <p:spPr bwMode="auto">
                <a:xfrm rot="-3172564">
                  <a:off x="4985" y="210"/>
                  <a:ext cx="181" cy="147"/>
                </a:xfrm>
                <a:custGeom>
                  <a:avLst/>
                  <a:gdLst/>
                  <a:ahLst/>
                  <a:cxnLst>
                    <a:cxn ang="0">
                      <a:pos x="0" y="78"/>
                    </a:cxn>
                    <a:cxn ang="0">
                      <a:pos x="316" y="139"/>
                    </a:cxn>
                    <a:cxn ang="0">
                      <a:pos x="649" y="411"/>
                    </a:cxn>
                    <a:cxn ang="0">
                      <a:pos x="717" y="314"/>
                    </a:cxn>
                    <a:cxn ang="0">
                      <a:pos x="394" y="87"/>
                    </a:cxn>
                    <a:cxn ang="0">
                      <a:pos x="54" y="0"/>
                    </a:cxn>
                    <a:cxn ang="0">
                      <a:pos x="0" y="78"/>
                    </a:cxn>
                    <a:cxn ang="0">
                      <a:pos x="0" y="78"/>
                    </a:cxn>
                  </a:cxnLst>
                  <a:rect l="0" t="0" r="r" b="b"/>
                  <a:pathLst>
                    <a:path w="717" h="411">
                      <a:moveTo>
                        <a:pt x="0" y="78"/>
                      </a:moveTo>
                      <a:lnTo>
                        <a:pt x="316" y="139"/>
                      </a:lnTo>
                      <a:lnTo>
                        <a:pt x="649" y="411"/>
                      </a:lnTo>
                      <a:lnTo>
                        <a:pt x="717" y="314"/>
                      </a:lnTo>
                      <a:lnTo>
                        <a:pt x="394" y="87"/>
                      </a:lnTo>
                      <a:lnTo>
                        <a:pt x="54" y="0"/>
                      </a:lnTo>
                      <a:lnTo>
                        <a:pt x="0" y="78"/>
                      </a:lnTo>
                      <a:lnTo>
                        <a:pt x="0" y="78"/>
                      </a:lnTo>
                      <a:close/>
                    </a:path>
                  </a:pathLst>
                </a:custGeom>
                <a:solidFill>
                  <a:schemeClr val="accent2"/>
                </a:solidFill>
                <a:ln w="9525">
                  <a:noFill/>
                  <a:round/>
                  <a:headEnd/>
                  <a:tailEnd/>
                </a:ln>
              </p:spPr>
              <p:txBody>
                <a:bodyPr/>
                <a:lstStyle/>
                <a:p>
                  <a:pPr>
                    <a:defRPr/>
                  </a:pPr>
                  <a:endParaRPr lang="en-US"/>
                </a:p>
              </p:txBody>
            </p:sp>
            <p:sp>
              <p:nvSpPr>
                <p:cNvPr id="22579" name="Freeform 51"/>
                <p:cNvSpPr>
                  <a:spLocks/>
                </p:cNvSpPr>
                <p:nvPr userDrawn="1"/>
              </p:nvSpPr>
              <p:spPr bwMode="auto">
                <a:xfrm rot="-3172564">
                  <a:off x="4964" y="125"/>
                  <a:ext cx="179" cy="138"/>
                </a:xfrm>
                <a:custGeom>
                  <a:avLst/>
                  <a:gdLst/>
                  <a:ahLst/>
                  <a:cxnLst>
                    <a:cxn ang="0">
                      <a:pos x="0" y="88"/>
                    </a:cxn>
                    <a:cxn ang="0">
                      <a:pos x="272" y="131"/>
                    </a:cxn>
                    <a:cxn ang="0">
                      <a:pos x="665" y="386"/>
                    </a:cxn>
                    <a:cxn ang="0">
                      <a:pos x="709" y="308"/>
                    </a:cxn>
                    <a:cxn ang="0">
                      <a:pos x="306" y="53"/>
                    </a:cxn>
                    <a:cxn ang="0">
                      <a:pos x="43" y="0"/>
                    </a:cxn>
                    <a:cxn ang="0">
                      <a:pos x="0" y="88"/>
                    </a:cxn>
                    <a:cxn ang="0">
                      <a:pos x="0" y="88"/>
                    </a:cxn>
                  </a:cxnLst>
                  <a:rect l="0" t="0" r="r" b="b"/>
                  <a:pathLst>
                    <a:path w="709" h="386">
                      <a:moveTo>
                        <a:pt x="0" y="88"/>
                      </a:moveTo>
                      <a:lnTo>
                        <a:pt x="272" y="131"/>
                      </a:lnTo>
                      <a:lnTo>
                        <a:pt x="665" y="386"/>
                      </a:lnTo>
                      <a:lnTo>
                        <a:pt x="709" y="308"/>
                      </a:lnTo>
                      <a:lnTo>
                        <a:pt x="306" y="53"/>
                      </a:lnTo>
                      <a:lnTo>
                        <a:pt x="43" y="0"/>
                      </a:lnTo>
                      <a:lnTo>
                        <a:pt x="0" y="88"/>
                      </a:lnTo>
                      <a:lnTo>
                        <a:pt x="0" y="88"/>
                      </a:lnTo>
                      <a:close/>
                    </a:path>
                  </a:pathLst>
                </a:custGeom>
                <a:solidFill>
                  <a:schemeClr val="accent2"/>
                </a:solidFill>
                <a:ln w="9525">
                  <a:noFill/>
                  <a:round/>
                  <a:headEnd/>
                  <a:tailEnd/>
                </a:ln>
              </p:spPr>
              <p:txBody>
                <a:bodyPr/>
                <a:lstStyle/>
                <a:p>
                  <a:pPr>
                    <a:defRPr/>
                  </a:pPr>
                  <a:endParaRPr lang="en-US"/>
                </a:p>
              </p:txBody>
            </p:sp>
          </p:grpSp>
        </p:grpSp>
        <p:sp>
          <p:nvSpPr>
            <p:cNvPr id="22580" name="Line 52"/>
            <p:cNvSpPr>
              <a:spLocks noChangeShapeType="1"/>
            </p:cNvSpPr>
            <p:nvPr userDrawn="1"/>
          </p:nvSpPr>
          <p:spPr bwMode="auto">
            <a:xfrm>
              <a:off x="4870" y="84"/>
              <a:ext cx="42" cy="96"/>
            </a:xfrm>
            <a:prstGeom prst="line">
              <a:avLst/>
            </a:prstGeom>
            <a:noFill/>
            <a:ln w="38100">
              <a:solidFill>
                <a:schemeClr val="accent2"/>
              </a:solidFill>
              <a:round/>
              <a:headEnd/>
              <a:tailEnd/>
            </a:ln>
            <a:effectLst/>
          </p:spPr>
          <p:txBody>
            <a:bodyPr/>
            <a:lstStyle/>
            <a:p>
              <a:pPr>
                <a:defRPr/>
              </a:pPr>
              <a:endParaRPr lang="en-US"/>
            </a:p>
          </p:txBody>
        </p:sp>
      </p:grpSp>
    </p:spTree>
  </p:cSld>
  <p:clrMap bg1="lt1" tx1="dk1" bg2="lt2" tx2="dk2" accent1="accent1" accent2="accent2" accent3="accent3" accent4="accent4" accent5="accent5" accent6="accent6" hlink="hlink" folHlink="folHlink"/>
  <p:sldLayoutIdLst>
    <p:sldLayoutId id="2147483954" r:id="rId1"/>
    <p:sldLayoutId id="2147483940" r:id="rId2"/>
    <p:sldLayoutId id="2147483941" r:id="rId3"/>
    <p:sldLayoutId id="2147483942" r:id="rId4"/>
    <p:sldLayoutId id="2147483943" r:id="rId5"/>
    <p:sldLayoutId id="2147483944" r:id="rId6"/>
    <p:sldLayoutId id="2147483945" r:id="rId7"/>
    <p:sldLayoutId id="2147483946" r:id="rId8"/>
    <p:sldLayoutId id="2147483947" r:id="rId9"/>
    <p:sldLayoutId id="2147483948" r:id="rId10"/>
    <p:sldLayoutId id="2147483949" r:id="rId11"/>
    <p:sldLayoutId id="2147483950" r:id="rId12"/>
    <p:sldLayoutId id="2147483951" r:id="rId13"/>
    <p:sldLayoutId id="2147483952" r:id="rId14"/>
    <p:sldLayoutId id="2147483953" r:id="rId15"/>
  </p:sldLayoutIdLst>
  <p:txStyles>
    <p:titleStyle>
      <a:lvl1pPr algn="ctr" rtl="0" eaLnBrk="0" fontAlgn="base" hangingPunct="0">
        <a:spcBef>
          <a:spcPct val="0"/>
        </a:spcBef>
        <a:spcAft>
          <a:spcPct val="0"/>
        </a:spcAft>
        <a:defRPr sz="44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omic Sans MS" pitchFamily="66" charset="0"/>
        </a:defRPr>
      </a:lvl2pPr>
      <a:lvl3pPr algn="ctr" rtl="0" eaLnBrk="0" fontAlgn="base" hangingPunct="0">
        <a:spcBef>
          <a:spcPct val="0"/>
        </a:spcBef>
        <a:spcAft>
          <a:spcPct val="0"/>
        </a:spcAft>
        <a:defRPr sz="4400">
          <a:solidFill>
            <a:schemeClr val="tx1"/>
          </a:solidFill>
          <a:latin typeface="Comic Sans MS" pitchFamily="66" charset="0"/>
        </a:defRPr>
      </a:lvl3pPr>
      <a:lvl4pPr algn="ctr" rtl="0" eaLnBrk="0" fontAlgn="base" hangingPunct="0">
        <a:spcBef>
          <a:spcPct val="0"/>
        </a:spcBef>
        <a:spcAft>
          <a:spcPct val="0"/>
        </a:spcAft>
        <a:defRPr sz="4400">
          <a:solidFill>
            <a:schemeClr val="tx1"/>
          </a:solidFill>
          <a:latin typeface="Comic Sans MS" pitchFamily="66" charset="0"/>
        </a:defRPr>
      </a:lvl4pPr>
      <a:lvl5pPr algn="ctr" rtl="0" eaLnBrk="0" fontAlgn="base" hangingPunct="0">
        <a:spcBef>
          <a:spcPct val="0"/>
        </a:spcBef>
        <a:spcAft>
          <a:spcPct val="0"/>
        </a:spcAft>
        <a:defRPr sz="4400">
          <a:solidFill>
            <a:schemeClr val="tx1"/>
          </a:solidFill>
          <a:latin typeface="Comic Sans MS" pitchFamily="66" charset="0"/>
        </a:defRPr>
      </a:lvl5pPr>
      <a:lvl6pPr marL="457200" algn="ctr" rtl="0" fontAlgn="base">
        <a:spcBef>
          <a:spcPct val="0"/>
        </a:spcBef>
        <a:spcAft>
          <a:spcPct val="0"/>
        </a:spcAft>
        <a:defRPr sz="4400">
          <a:solidFill>
            <a:schemeClr val="tx1"/>
          </a:solidFill>
          <a:latin typeface="Comic Sans MS" pitchFamily="66" charset="0"/>
        </a:defRPr>
      </a:lvl6pPr>
      <a:lvl7pPr marL="914400" algn="ctr" rtl="0" fontAlgn="base">
        <a:spcBef>
          <a:spcPct val="0"/>
        </a:spcBef>
        <a:spcAft>
          <a:spcPct val="0"/>
        </a:spcAft>
        <a:defRPr sz="4400">
          <a:solidFill>
            <a:schemeClr val="tx1"/>
          </a:solidFill>
          <a:latin typeface="Comic Sans MS" pitchFamily="66" charset="0"/>
        </a:defRPr>
      </a:lvl7pPr>
      <a:lvl8pPr marL="1371600" algn="ctr" rtl="0" fontAlgn="base">
        <a:spcBef>
          <a:spcPct val="0"/>
        </a:spcBef>
        <a:spcAft>
          <a:spcPct val="0"/>
        </a:spcAft>
        <a:defRPr sz="4400">
          <a:solidFill>
            <a:schemeClr val="tx1"/>
          </a:solidFill>
          <a:latin typeface="Comic Sans MS" pitchFamily="66" charset="0"/>
        </a:defRPr>
      </a:lvl8pPr>
      <a:lvl9pPr marL="1828800" algn="ctr" rtl="0" fontAlgn="base">
        <a:spcBef>
          <a:spcPct val="0"/>
        </a:spcBef>
        <a:spcAft>
          <a:spcPct val="0"/>
        </a:spcAft>
        <a:defRPr sz="4400">
          <a:solidFill>
            <a:schemeClr val="tx1"/>
          </a:solidFill>
          <a:latin typeface="Comic Sans MS" pitchFamily="66"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fairtest.org/fairtest-infographic-common-core-more-tests-not-be"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www.npr.org/2013/12/26/257255808/future-series-examining-education"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www2.ed.gov/news/speeches/2009/06/06142009.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0642" name="Rectangle 2"/>
          <p:cNvSpPr>
            <a:spLocks noGrp="1" noChangeArrowheads="1"/>
          </p:cNvSpPr>
          <p:nvPr>
            <p:ph type="ctrTitle"/>
          </p:nvPr>
        </p:nvSpPr>
        <p:spPr>
          <a:xfrm>
            <a:off x="1600200" y="1066800"/>
            <a:ext cx="6400800" cy="6477000"/>
          </a:xfrm>
        </p:spPr>
        <p:txBody>
          <a:bodyPr/>
          <a:lstStyle/>
          <a:p>
            <a:pPr eaLnBrk="1" hangingPunct="1">
              <a:defRPr/>
            </a:pPr>
            <a:r>
              <a:rPr lang="en-US" sz="5400" dirty="0" smtClean="0"/>
              <a:t>Common Core Exposed</a:t>
            </a:r>
            <a:br>
              <a:rPr lang="en-US" sz="5400" dirty="0" smtClean="0"/>
            </a:br>
            <a:r>
              <a:rPr lang="en-US" sz="3200" dirty="0" smtClean="0"/>
              <a:t>By </a:t>
            </a:r>
            <a:r>
              <a:rPr lang="en-US" sz="3200" dirty="0" err="1" smtClean="0"/>
              <a:t>Rog</a:t>
            </a:r>
            <a:r>
              <a:rPr lang="en-US" sz="3200" dirty="0" smtClean="0"/>
              <a:t> Lucido</a:t>
            </a:r>
            <a:br>
              <a:rPr lang="en-US" sz="3200" dirty="0" smtClean="0"/>
            </a:br>
            <a:r>
              <a:rPr lang="en-US" sz="3200" dirty="0" smtClean="0"/>
              <a:t/>
            </a:r>
            <a:br>
              <a:rPr lang="en-US" sz="3200" dirty="0" smtClean="0"/>
            </a:br>
            <a:r>
              <a:rPr lang="en-US" sz="3200" dirty="0" smtClean="0"/>
              <a:t/>
            </a:r>
            <a:br>
              <a:rPr lang="en-US" sz="3200" dirty="0" smtClean="0"/>
            </a:br>
            <a:r>
              <a:rPr lang="en-US" sz="3200" dirty="0" smtClean="0"/>
              <a:t>(References are below each slide in the edit mode-hit Esc)</a:t>
            </a:r>
            <a:br>
              <a:rPr lang="en-US" sz="3200" dirty="0" smtClean="0"/>
            </a:br>
            <a:endParaRPr lang="en-US" sz="5400" dirty="0"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a:xfrm>
            <a:off x="0" y="0"/>
            <a:ext cx="11353800" cy="1524000"/>
          </a:xfrm>
        </p:spPr>
        <p:txBody>
          <a:bodyPr/>
          <a:lstStyle/>
          <a:p>
            <a:pPr algn="l"/>
            <a:r>
              <a:rPr lang="en-US" smtClean="0">
                <a:solidFill>
                  <a:schemeClr val="tx2"/>
                </a:solidFill>
              </a:rPr>
              <a:t>                                                   				</a:t>
            </a:r>
            <a:br>
              <a:rPr lang="en-US" smtClean="0">
                <a:solidFill>
                  <a:schemeClr val="tx2"/>
                </a:solidFill>
              </a:rPr>
            </a:br>
            <a:r>
              <a:rPr lang="en-US" smtClean="0">
                <a:solidFill>
                  <a:schemeClr val="tx2"/>
                </a:solidFill>
              </a:rPr>
              <a:t>	 </a:t>
            </a:r>
            <a:br>
              <a:rPr lang="en-US" smtClean="0">
                <a:solidFill>
                  <a:schemeClr val="tx2"/>
                </a:solidFill>
              </a:rPr>
            </a:br>
            <a:r>
              <a:rPr lang="en-US" smtClean="0">
                <a:solidFill>
                  <a:schemeClr val="tx2"/>
                </a:solidFill>
              </a:rPr>
              <a:t>								 </a:t>
            </a:r>
            <a:br>
              <a:rPr lang="en-US" smtClean="0">
                <a:solidFill>
                  <a:schemeClr val="tx2"/>
                </a:solidFill>
              </a:rPr>
            </a:br>
            <a:r>
              <a:rPr lang="en-US" smtClean="0">
                <a:solidFill>
                  <a:schemeClr val="tx2"/>
                </a:solidFill>
              </a:rPr>
              <a:t>Wh	y does ELA focus on 		</a:t>
            </a:r>
            <a:br>
              <a:rPr lang="en-US" smtClean="0">
                <a:solidFill>
                  <a:schemeClr val="tx2"/>
                </a:solidFill>
              </a:rPr>
            </a:br>
            <a:r>
              <a:rPr lang="en-US" smtClean="0">
                <a:solidFill>
                  <a:schemeClr val="tx2"/>
                </a:solidFill>
              </a:rPr>
              <a:t>“informational text”:non-fiction?</a:t>
            </a:r>
          </a:p>
        </p:txBody>
      </p:sp>
      <p:sp>
        <p:nvSpPr>
          <p:cNvPr id="12291" name="Content Placeholder 2"/>
          <p:cNvSpPr>
            <a:spLocks noGrp="1"/>
          </p:cNvSpPr>
          <p:nvPr>
            <p:ph idx="1"/>
          </p:nvPr>
        </p:nvSpPr>
        <p:spPr>
          <a:xfrm>
            <a:off x="0" y="1447800"/>
            <a:ext cx="9144000" cy="5410200"/>
          </a:xfrm>
        </p:spPr>
        <p:txBody>
          <a:bodyPr/>
          <a:lstStyle/>
          <a:p>
            <a:r>
              <a:rPr lang="en-US" i="1" smtClean="0">
                <a:solidFill>
                  <a:srgbClr val="00B050"/>
                </a:solidFill>
              </a:rPr>
              <a:t>As you grow up in this world you realize people really don’t give a shit about what you feel or what you think. </a:t>
            </a:r>
            <a:r>
              <a:rPr lang="en-US" smtClean="0"/>
              <a:t>--David Coleman at NY State DOE presentation, April 2011</a:t>
            </a:r>
          </a:p>
          <a:p>
            <a:r>
              <a:rPr lang="en-US" smtClean="0"/>
              <a:t>Coleman is billed as “a leading author and architect of the Common Core”.</a:t>
            </a:r>
          </a:p>
          <a:p>
            <a:r>
              <a:rPr lang="en-US" smtClean="0"/>
              <a:t>Schools will need to deemphasize fiction and obliterate any semblance of reader response. 		</a:t>
            </a:r>
            <a:r>
              <a:rPr lang="en-US" b="1" smtClean="0">
                <a:solidFill>
                  <a:srgbClr val="00B050"/>
                </a:solidFill>
              </a:rPr>
              <a:t>No feelings, no imaginations, no 		speculations: Just the facts, kid.</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0" y="-304800"/>
            <a:ext cx="8763000" cy="1600200"/>
          </a:xfrm>
        </p:spPr>
        <p:txBody>
          <a:bodyPr/>
          <a:lstStyle/>
          <a:p>
            <a:pPr algn="l"/>
            <a:r>
              <a:rPr lang="en-US" smtClean="0">
                <a:solidFill>
                  <a:srgbClr val="FF0000"/>
                </a:solidFill>
              </a:rPr>
              <a:t>   What is the Quality of the Common Core Math Standards?</a:t>
            </a:r>
            <a:endParaRPr lang="en-US" smtClean="0"/>
          </a:p>
        </p:txBody>
      </p:sp>
      <p:sp>
        <p:nvSpPr>
          <p:cNvPr id="3" name="Content Placeholder 2"/>
          <p:cNvSpPr>
            <a:spLocks noGrp="1"/>
          </p:cNvSpPr>
          <p:nvPr>
            <p:ph idx="1"/>
          </p:nvPr>
        </p:nvSpPr>
        <p:spPr>
          <a:xfrm>
            <a:off x="0" y="1143000"/>
            <a:ext cx="9144000" cy="5715000"/>
          </a:xfrm>
        </p:spPr>
        <p:txBody>
          <a:bodyPr/>
          <a:lstStyle/>
          <a:p>
            <a:pPr>
              <a:defRPr/>
            </a:pPr>
            <a:r>
              <a:rPr lang="en-US" sz="2800" dirty="0" smtClean="0"/>
              <a:t>By grade 8 their mathematics standards are a </a:t>
            </a:r>
          </a:p>
          <a:p>
            <a:pPr>
              <a:buFontTx/>
              <a:buNone/>
              <a:defRPr/>
            </a:pPr>
            <a:r>
              <a:rPr lang="en-US" sz="2800" dirty="0" smtClean="0"/>
              <a:t>   year or two behind the National Mathematics Advisory Panel’s recommendations, leading states, and our international competitors.</a:t>
            </a:r>
          </a:p>
          <a:p>
            <a:pPr>
              <a:defRPr/>
            </a:pPr>
            <a:r>
              <a:rPr lang="en-US" sz="2800" dirty="0" smtClean="0"/>
              <a:t>..for Algebra I, Geometry, and Algebra II, the content of Common Core’s standards for these three basic courses shows low academic expectations for its definition of</a:t>
            </a:r>
          </a:p>
          <a:p>
            <a:pPr lvl="1">
              <a:buFontTx/>
              <a:buNone/>
              <a:defRPr/>
            </a:pPr>
            <a:r>
              <a:rPr lang="en-US" dirty="0" smtClean="0">
                <a:ea typeface="+mn-ea"/>
                <a:cs typeface="+mn-cs"/>
              </a:rPr>
              <a:t>“college readiness.”</a:t>
            </a:r>
          </a:p>
          <a:p>
            <a:pPr>
              <a:buFont typeface="Arial" pitchFamily="34" charset="0"/>
              <a:buChar char="•"/>
              <a:defRPr/>
            </a:pPr>
            <a:r>
              <a:rPr lang="en-US" sz="2800" dirty="0" smtClean="0"/>
              <a:t>Overall, Common Core’s preparation for Algebra I 	      falls a year or two behind the standards in   	      California and high achieving nations</a:t>
            </a:r>
            <a:r>
              <a:rPr lang="en-US" sz="3600" dirty="0" smtClean="0"/>
              <a:t>.</a:t>
            </a:r>
          </a:p>
          <a:p>
            <a:pPr>
              <a:defRPr/>
            </a:pP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685800" y="-304800"/>
            <a:ext cx="6870700" cy="1600200"/>
          </a:xfrm>
        </p:spPr>
        <p:txBody>
          <a:bodyPr/>
          <a:lstStyle/>
          <a:p>
            <a:r>
              <a:rPr lang="en-US" smtClean="0">
                <a:solidFill>
                  <a:srgbClr val="FF0000"/>
                </a:solidFill>
              </a:rPr>
              <a:t>Does the quality of the CC Standards matter?</a:t>
            </a:r>
          </a:p>
        </p:txBody>
      </p:sp>
      <p:sp>
        <p:nvSpPr>
          <p:cNvPr id="14339" name="Content Placeholder 2"/>
          <p:cNvSpPr>
            <a:spLocks noGrp="1"/>
          </p:cNvSpPr>
          <p:nvPr>
            <p:ph idx="1"/>
          </p:nvPr>
        </p:nvSpPr>
        <p:spPr>
          <a:xfrm>
            <a:off x="0" y="1143000"/>
            <a:ext cx="9144000" cy="5715000"/>
          </a:xfrm>
        </p:spPr>
        <p:txBody>
          <a:bodyPr/>
          <a:lstStyle/>
          <a:p>
            <a:r>
              <a:rPr lang="en-US" dirty="0" smtClean="0"/>
              <a:t>From 2003 to 2009, states with terrific standards raised their </a:t>
            </a:r>
            <a:r>
              <a:rPr lang="en-US" u="sng" dirty="0" smtClean="0"/>
              <a:t>N</a:t>
            </a:r>
            <a:r>
              <a:rPr lang="en-US" dirty="0" smtClean="0"/>
              <a:t>ational </a:t>
            </a:r>
            <a:r>
              <a:rPr lang="en-US" u="sng" dirty="0" smtClean="0"/>
              <a:t>A</a:t>
            </a:r>
            <a:r>
              <a:rPr lang="en-US" dirty="0" smtClean="0"/>
              <a:t>ssessment of </a:t>
            </a:r>
            <a:r>
              <a:rPr lang="en-US" u="sng" dirty="0" smtClean="0"/>
              <a:t>E</a:t>
            </a:r>
            <a:r>
              <a:rPr lang="en-US" dirty="0" smtClean="0"/>
              <a:t>ducational </a:t>
            </a:r>
            <a:r>
              <a:rPr lang="en-US" u="sng" dirty="0" smtClean="0"/>
              <a:t>P</a:t>
            </a:r>
            <a:r>
              <a:rPr lang="en-US" dirty="0" smtClean="0"/>
              <a:t>rogress scores by roughly the same margin as states with awful ones.</a:t>
            </a:r>
          </a:p>
          <a:p>
            <a:r>
              <a:rPr lang="en-US" dirty="0" smtClean="0"/>
              <a:t>States with bad standards have succeeded in making NAEP gains that are statistically indistinguishable from those of states with good standards. How can that be if good standards are necessary? </a:t>
            </a:r>
            <a:r>
              <a:rPr lang="en-US" u="sng" dirty="0" smtClean="0"/>
              <a:t>This indicates one </a:t>
            </a:r>
            <a:r>
              <a:rPr lang="en-US" dirty="0" smtClean="0"/>
              <a:t>	       </a:t>
            </a:r>
            <a:r>
              <a:rPr lang="en-US" u="sng" dirty="0" smtClean="0"/>
              <a:t>thing</a:t>
            </a:r>
            <a:r>
              <a:rPr lang="en-US" dirty="0" smtClean="0"/>
              <a:t>: </a:t>
            </a:r>
            <a:r>
              <a:rPr lang="en-US" b="1" dirty="0" smtClean="0">
                <a:solidFill>
                  <a:srgbClr val="00B050"/>
                </a:solidFill>
              </a:rPr>
              <a:t>Focusing on standards does 	  not lead to greater student gains. </a:t>
            </a:r>
          </a:p>
          <a:p>
            <a:pPr>
              <a:buFontTx/>
              <a:buNone/>
            </a:pPr>
            <a:endParaRPr lang="en-US" dirty="0" smtClean="0"/>
          </a:p>
          <a:p>
            <a:pPr lvl="4">
              <a:buFontTx/>
              <a:buNone/>
            </a:pPr>
            <a:endParaRPr lang="en-US" dirty="0"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0" y="0"/>
            <a:ext cx="9906000" cy="1295400"/>
          </a:xfrm>
        </p:spPr>
        <p:txBody>
          <a:bodyPr/>
          <a:lstStyle/>
          <a:p>
            <a:pPr algn="l"/>
            <a:r>
              <a:rPr lang="en-US" dirty="0" smtClean="0">
                <a:solidFill>
                  <a:schemeClr val="tx2"/>
                </a:solidFill>
              </a:rPr>
              <a:t/>
            </a:r>
            <a:br>
              <a:rPr lang="en-US" dirty="0" smtClean="0">
                <a:solidFill>
                  <a:schemeClr val="tx2"/>
                </a:solidFill>
              </a:rPr>
            </a:br>
            <a:r>
              <a:rPr lang="en-US" dirty="0" smtClean="0">
                <a:solidFill>
                  <a:schemeClr val="tx2"/>
                </a:solidFill>
              </a:rPr>
              <a:t>So, are more challenging standards the solution? </a:t>
            </a:r>
            <a:r>
              <a:rPr lang="en-US" dirty="0" smtClean="0">
                <a:solidFill>
                  <a:srgbClr val="FF0000"/>
                </a:solidFill>
              </a:rPr>
              <a:t>Obviously not.</a:t>
            </a:r>
          </a:p>
        </p:txBody>
      </p:sp>
      <p:sp>
        <p:nvSpPr>
          <p:cNvPr id="15363" name="Content Placeholder 2"/>
          <p:cNvSpPr>
            <a:spLocks noGrp="1"/>
          </p:cNvSpPr>
          <p:nvPr>
            <p:ph idx="1"/>
          </p:nvPr>
        </p:nvSpPr>
        <p:spPr>
          <a:xfrm>
            <a:off x="0" y="1143000"/>
            <a:ext cx="9448800" cy="5943600"/>
          </a:xfrm>
        </p:spPr>
        <p:txBody>
          <a:bodyPr/>
          <a:lstStyle/>
          <a:p>
            <a:r>
              <a:rPr lang="en-US" u="sng" dirty="0" smtClean="0"/>
              <a:t>Local control of schools is the solution.</a:t>
            </a:r>
          </a:p>
          <a:p>
            <a:r>
              <a:rPr lang="en-US" dirty="0" smtClean="0"/>
              <a:t>The farther away a decision is made from those it affects, the worse that decision is. Local control fosters local involvement.</a:t>
            </a:r>
          </a:p>
          <a:p>
            <a:r>
              <a:rPr lang="en-US" dirty="0" smtClean="0"/>
              <a:t>There were no local meetings, public input or debate about Common Core.</a:t>
            </a:r>
          </a:p>
          <a:p>
            <a:r>
              <a:rPr lang="en-US" dirty="0" smtClean="0"/>
              <a:t>Common Core is the opposite of local control. "Top down" standards, curriculum &amp; testing 		       ensures less local involvement.</a:t>
            </a:r>
          </a:p>
          <a:p>
            <a:pPr lvl="2"/>
            <a:r>
              <a:rPr lang="en-US" sz="2800" b="1" dirty="0" smtClean="0">
                <a:solidFill>
                  <a:srgbClr val="00B050"/>
                </a:solidFill>
              </a:rPr>
              <a:t>States were seduced with disinformation           and false promises of benefits to students.</a:t>
            </a:r>
            <a:endParaRPr lang="en-US" sz="2000" b="1" dirty="0" smtClean="0">
              <a:solidFill>
                <a:srgbClr val="00B050"/>
              </a:solidFill>
            </a:endParaRPr>
          </a:p>
          <a:p>
            <a:endParaRPr lang="en-US" dirty="0" smtClean="0"/>
          </a:p>
          <a:p>
            <a:endParaRPr lang="en-US" dirty="0"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800" y="152400"/>
            <a:ext cx="6870700" cy="1981200"/>
          </a:xfrm>
        </p:spPr>
        <p:txBody>
          <a:bodyPr/>
          <a:lstStyle/>
          <a:p>
            <a:r>
              <a:rPr lang="en-US" dirty="0" smtClean="0">
                <a:solidFill>
                  <a:srgbClr val="FF0000"/>
                </a:solidFill>
              </a:rPr>
              <a:t>Is student mobility a reason for having Common Core Standards?</a:t>
            </a:r>
          </a:p>
        </p:txBody>
      </p:sp>
      <p:pic>
        <p:nvPicPr>
          <p:cNvPr id="16387" name="Content Placeholder 3" descr="C:\Users\Rog Lucido\AppData\Local\Microsoft\Windows\Temporary Internet Files\Low\Content.IE5\2M3MDKXL\1780898_1386566814897261_448851951_n[1].png"/>
          <p:cNvPicPr>
            <a:picLocks noGrp="1"/>
          </p:cNvPicPr>
          <p:nvPr>
            <p:ph idx="1"/>
          </p:nvPr>
        </p:nvPicPr>
        <p:blipFill>
          <a:blip r:embed="rId3"/>
          <a:srcRect/>
          <a:stretch>
            <a:fillRect/>
          </a:stretch>
        </p:blipFill>
        <p:spPr>
          <a:xfrm>
            <a:off x="1219200" y="2133600"/>
            <a:ext cx="7315200" cy="4724400"/>
          </a:xfrm>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0" y="0"/>
            <a:ext cx="9144000" cy="1828800"/>
          </a:xfrm>
        </p:spPr>
        <p:txBody>
          <a:bodyPr/>
          <a:lstStyle/>
          <a:p>
            <a:pPr algn="l"/>
            <a:r>
              <a:rPr lang="en-US" sz="3800" dirty="0" smtClean="0">
                <a:solidFill>
                  <a:srgbClr val="FF0000"/>
                </a:solidFill>
              </a:rPr>
              <a:t>What evidence is there that CC        will increase America’s domestic or     global academic ‘competitiveness’?</a:t>
            </a:r>
          </a:p>
        </p:txBody>
      </p:sp>
      <p:sp>
        <p:nvSpPr>
          <p:cNvPr id="17411" name="Content Placeholder 2"/>
          <p:cNvSpPr>
            <a:spLocks noGrp="1"/>
          </p:cNvSpPr>
          <p:nvPr>
            <p:ph idx="1"/>
          </p:nvPr>
        </p:nvSpPr>
        <p:spPr>
          <a:xfrm>
            <a:off x="-76200" y="1828800"/>
            <a:ext cx="9448800" cy="5029200"/>
          </a:xfrm>
        </p:spPr>
        <p:txBody>
          <a:bodyPr/>
          <a:lstStyle/>
          <a:p>
            <a:r>
              <a:rPr lang="en-US" sz="3100" dirty="0" smtClean="0"/>
              <a:t>No evidence exists! </a:t>
            </a:r>
            <a:r>
              <a:rPr lang="en-US" dirty="0" smtClean="0"/>
              <a:t>Nations with centralized </a:t>
            </a:r>
            <a:r>
              <a:rPr lang="en-US" dirty="0" smtClean="0"/>
              <a:t>(common) </a:t>
            </a:r>
            <a:r>
              <a:rPr lang="en-US" dirty="0" smtClean="0"/>
              <a:t>standards generally tend to perform no better </a:t>
            </a:r>
            <a:r>
              <a:rPr lang="en-US" dirty="0" smtClean="0"/>
              <a:t>or worse </a:t>
            </a:r>
            <a:r>
              <a:rPr lang="en-US" dirty="0" smtClean="0"/>
              <a:t>on international tests than those without.</a:t>
            </a:r>
            <a:endParaRPr lang="en-US" sz="3100" dirty="0" smtClean="0"/>
          </a:p>
          <a:p>
            <a:r>
              <a:rPr lang="en-US" sz="3100" dirty="0" smtClean="0"/>
              <a:t>New Jersey and Arkansas have low quality content standards on both the Fordham Foundation and on the AFT scales, but scores 		</a:t>
            </a:r>
            <a:r>
              <a:rPr lang="en-US" sz="3100" dirty="0" smtClean="0"/>
              <a:t>       comparably </a:t>
            </a:r>
            <a:r>
              <a:rPr lang="en-US" sz="3100" dirty="0" smtClean="0"/>
              <a:t>to Mass. and Calif.   	       	  </a:t>
            </a:r>
            <a:r>
              <a:rPr lang="en-US" sz="3100" dirty="0" smtClean="0"/>
              <a:t>	   </a:t>
            </a:r>
            <a:r>
              <a:rPr lang="en-US" sz="3100" smtClean="0"/>
              <a:t>respectively </a:t>
            </a:r>
            <a:r>
              <a:rPr lang="en-US" sz="3100" dirty="0" smtClean="0"/>
              <a:t>on NAEP 2000-2007gains. 	</a:t>
            </a:r>
            <a:r>
              <a:rPr lang="en-US" sz="3100" smtClean="0"/>
              <a:t>   </a:t>
            </a:r>
            <a:r>
              <a:rPr lang="en-US" sz="3100" smtClean="0"/>
              <a:t>	   </a:t>
            </a:r>
            <a:r>
              <a:rPr lang="en-US" sz="3100" b="1" smtClean="0">
                <a:solidFill>
                  <a:srgbClr val="00B050"/>
                </a:solidFill>
              </a:rPr>
              <a:t>Better </a:t>
            </a:r>
            <a:r>
              <a:rPr lang="en-US" sz="3100" b="1" dirty="0" smtClean="0">
                <a:solidFill>
                  <a:srgbClr val="00B050"/>
                </a:solidFill>
              </a:rPr>
              <a:t>standards   Greater score gains.</a:t>
            </a:r>
          </a:p>
          <a:p>
            <a:endParaRPr lang="en-US" dirty="0" smtClean="0"/>
          </a:p>
          <a:p>
            <a:endParaRPr lang="en-US" dirty="0" smtClean="0"/>
          </a:p>
        </p:txBody>
      </p:sp>
      <p:sp>
        <p:nvSpPr>
          <p:cNvPr id="4" name="Not Equal 3"/>
          <p:cNvSpPr/>
          <p:nvPr/>
        </p:nvSpPr>
        <p:spPr>
          <a:xfrm>
            <a:off x="4572000" y="6400800"/>
            <a:ext cx="533400" cy="457200"/>
          </a:xfrm>
          <a:prstGeom prst="mathNotEqual">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solidFill>
                <a:srgbClr val="FF0000"/>
              </a:solidFill>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xfrm>
            <a:off x="0" y="381000"/>
            <a:ext cx="9144000" cy="1828800"/>
          </a:xfrm>
        </p:spPr>
        <p:txBody>
          <a:bodyPr/>
          <a:lstStyle/>
          <a:p>
            <a:pPr algn="l"/>
            <a:r>
              <a:rPr lang="en-US" dirty="0" smtClean="0">
                <a:solidFill>
                  <a:srgbClr val="FF0000"/>
                </a:solidFill>
              </a:rPr>
              <a:t/>
            </a:r>
            <a:br>
              <a:rPr lang="en-US" dirty="0" smtClean="0">
                <a:solidFill>
                  <a:srgbClr val="FF0000"/>
                </a:solidFill>
              </a:rPr>
            </a:br>
            <a:r>
              <a:rPr lang="en-US" dirty="0" smtClean="0">
                <a:solidFill>
                  <a:srgbClr val="FF0000"/>
                </a:solidFill>
              </a:rPr>
              <a:t/>
            </a:r>
            <a:br>
              <a:rPr lang="en-US" dirty="0" smtClean="0">
                <a:solidFill>
                  <a:srgbClr val="FF0000"/>
                </a:solidFill>
              </a:rPr>
            </a:br>
            <a:r>
              <a:rPr lang="en-US" dirty="0" smtClean="0">
                <a:solidFill>
                  <a:srgbClr val="FF0000"/>
                </a:solidFill>
              </a:rPr>
              <a:t/>
            </a:r>
            <a:br>
              <a:rPr lang="en-US" dirty="0" smtClean="0">
                <a:solidFill>
                  <a:srgbClr val="FF0000"/>
                </a:solidFill>
              </a:rPr>
            </a:br>
            <a:r>
              <a:rPr lang="en-US" dirty="0" smtClean="0">
                <a:solidFill>
                  <a:srgbClr val="FF0000"/>
                </a:solidFill>
              </a:rPr>
              <a:t/>
            </a:r>
            <a:br>
              <a:rPr lang="en-US" dirty="0" smtClean="0">
                <a:solidFill>
                  <a:srgbClr val="FF0000"/>
                </a:solidFill>
              </a:rPr>
            </a:br>
            <a:r>
              <a:rPr lang="en-US" dirty="0" smtClean="0">
                <a:solidFill>
                  <a:srgbClr val="FF0000"/>
                </a:solidFill>
              </a:rPr>
              <a:t>What evidence is there that    </a:t>
            </a:r>
            <a:br>
              <a:rPr lang="en-US" dirty="0" smtClean="0">
                <a:solidFill>
                  <a:srgbClr val="FF0000"/>
                </a:solidFill>
              </a:rPr>
            </a:br>
            <a:r>
              <a:rPr lang="en-US" dirty="0" smtClean="0">
                <a:solidFill>
                  <a:srgbClr val="FF0000"/>
                </a:solidFill>
              </a:rPr>
              <a:t>CC will increase America’s      global economic competitiveness?</a:t>
            </a:r>
            <a:endParaRPr lang="en-US" dirty="0" smtClean="0"/>
          </a:p>
        </p:txBody>
      </p:sp>
      <p:sp>
        <p:nvSpPr>
          <p:cNvPr id="18435" name="Content Placeholder 2"/>
          <p:cNvSpPr>
            <a:spLocks noGrp="1"/>
          </p:cNvSpPr>
          <p:nvPr>
            <p:ph idx="1"/>
          </p:nvPr>
        </p:nvSpPr>
        <p:spPr>
          <a:xfrm>
            <a:off x="0" y="2590800"/>
            <a:ext cx="9144000" cy="4267200"/>
          </a:xfrm>
        </p:spPr>
        <p:txBody>
          <a:bodyPr/>
          <a:lstStyle/>
          <a:p>
            <a:r>
              <a:rPr lang="en-US" dirty="0" smtClean="0"/>
              <a:t>No studies support a true causal relationship between national standards and economic competitiveness.</a:t>
            </a:r>
          </a:p>
          <a:p>
            <a:r>
              <a:rPr lang="en-US" dirty="0" smtClean="0"/>
              <a:t>Research shows that 	national </a:t>
            </a:r>
            <a:r>
              <a:rPr lang="en-US" dirty="0" smtClean="0">
                <a:solidFill>
                  <a:srgbClr val="00B050"/>
                </a:solidFill>
              </a:rPr>
              <a:t>economic 			competitiveness is 	influenced far 		more by economic decisions than by 		test scores.</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a:xfrm>
            <a:off x="0" y="0"/>
            <a:ext cx="9144000" cy="1219200"/>
          </a:xfrm>
        </p:spPr>
        <p:txBody>
          <a:bodyPr/>
          <a:lstStyle/>
          <a:p>
            <a:r>
              <a:rPr lang="en-US" dirty="0" smtClean="0">
                <a:solidFill>
                  <a:srgbClr val="FF0000"/>
                </a:solidFill>
              </a:rPr>
              <a:t/>
            </a:r>
            <a:br>
              <a:rPr lang="en-US" dirty="0" smtClean="0">
                <a:solidFill>
                  <a:srgbClr val="FF0000"/>
                </a:solidFill>
              </a:rPr>
            </a:br>
            <a:r>
              <a:rPr lang="en-US" dirty="0" smtClean="0">
                <a:solidFill>
                  <a:srgbClr val="FF0000"/>
                </a:solidFill>
              </a:rPr>
              <a:t/>
            </a:r>
            <a:br>
              <a:rPr lang="en-US" dirty="0" smtClean="0">
                <a:solidFill>
                  <a:srgbClr val="FF0000"/>
                </a:solidFill>
              </a:rPr>
            </a:br>
            <a:r>
              <a:rPr lang="en-US" dirty="0" smtClean="0">
                <a:solidFill>
                  <a:srgbClr val="FF0000"/>
                </a:solidFill>
              </a:rPr>
              <a:t/>
            </a:r>
            <a:br>
              <a:rPr lang="en-US" dirty="0" smtClean="0">
                <a:solidFill>
                  <a:srgbClr val="FF0000"/>
                </a:solidFill>
              </a:rPr>
            </a:br>
            <a:r>
              <a:rPr lang="en-US" dirty="0" smtClean="0">
                <a:solidFill>
                  <a:srgbClr val="FF0000"/>
                </a:solidFill>
              </a:rPr>
              <a:t/>
            </a:r>
            <a:br>
              <a:rPr lang="en-US" dirty="0" smtClean="0">
                <a:solidFill>
                  <a:srgbClr val="FF0000"/>
                </a:solidFill>
              </a:rPr>
            </a:br>
            <a:r>
              <a:rPr lang="en-US" dirty="0" smtClean="0">
                <a:solidFill>
                  <a:srgbClr val="FF0000"/>
                </a:solidFill>
              </a:rPr>
              <a:t/>
            </a:r>
            <a:br>
              <a:rPr lang="en-US" dirty="0" smtClean="0">
                <a:solidFill>
                  <a:srgbClr val="FF0000"/>
                </a:solidFill>
              </a:rPr>
            </a:br>
            <a:r>
              <a:rPr lang="en-US" dirty="0" smtClean="0"/>
              <a:t/>
            </a:r>
            <a:br>
              <a:rPr lang="en-US" dirty="0" smtClean="0"/>
            </a:br>
            <a:r>
              <a:rPr lang="en-US" dirty="0" smtClean="0">
                <a:solidFill>
                  <a:srgbClr val="FF0000"/>
                </a:solidFill>
              </a:rPr>
              <a:t>What is important fallout </a:t>
            </a:r>
            <a:br>
              <a:rPr lang="en-US" dirty="0" smtClean="0">
                <a:solidFill>
                  <a:srgbClr val="FF0000"/>
                </a:solidFill>
              </a:rPr>
            </a:br>
            <a:r>
              <a:rPr lang="en-US" dirty="0" smtClean="0">
                <a:solidFill>
                  <a:srgbClr val="FF0000"/>
                </a:solidFill>
              </a:rPr>
              <a:t>from the CC Standards?</a:t>
            </a:r>
            <a:endParaRPr lang="en-US" dirty="0" smtClean="0"/>
          </a:p>
        </p:txBody>
      </p:sp>
      <p:sp>
        <p:nvSpPr>
          <p:cNvPr id="19459" name="Content Placeholder 2"/>
          <p:cNvSpPr>
            <a:spLocks noGrp="1"/>
          </p:cNvSpPr>
          <p:nvPr>
            <p:ph idx="1"/>
          </p:nvPr>
        </p:nvSpPr>
        <p:spPr>
          <a:xfrm>
            <a:off x="0" y="1143000"/>
            <a:ext cx="9144000" cy="5943600"/>
          </a:xfrm>
        </p:spPr>
        <p:txBody>
          <a:bodyPr/>
          <a:lstStyle/>
          <a:p>
            <a:r>
              <a:rPr lang="en-US" sz="3000" dirty="0" smtClean="0"/>
              <a:t>Testing done at the end of the school year    will be expanded to include all subjects that  can be tested and more grade levels….This means about a 20-fold increase over NCLB.</a:t>
            </a:r>
          </a:p>
          <a:p>
            <a:r>
              <a:rPr lang="en-US" sz="3000" dirty="0" smtClean="0"/>
              <a:t>CC will not make your children ready for college or a career. The future needs passionate, creative, collaborative innovators and entrepreneurs, not compliant, uniform test takers. </a:t>
            </a:r>
          </a:p>
          <a:p>
            <a:r>
              <a:rPr lang="en-US" sz="3000" dirty="0" smtClean="0"/>
              <a:t>            </a:t>
            </a:r>
            <a:r>
              <a:rPr lang="en-US" sz="3000" b="1" dirty="0" smtClean="0">
                <a:solidFill>
                  <a:srgbClr val="00B050"/>
                </a:solidFill>
              </a:rPr>
              <a:t>CC will not help disadvantaged children 	   do better either because the real 		   problem is poverty, not standards.</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a:xfrm>
            <a:off x="0" y="0"/>
            <a:ext cx="9144000" cy="762000"/>
          </a:xfrm>
        </p:spPr>
        <p:txBody>
          <a:bodyPr/>
          <a:lstStyle/>
          <a:p>
            <a:pPr algn="l"/>
            <a:r>
              <a:rPr lang="en-US" smtClean="0">
                <a:solidFill>
                  <a:srgbClr val="FF0000"/>
                </a:solidFill>
              </a:rPr>
              <a:t>    What about the CC tests?</a:t>
            </a:r>
          </a:p>
        </p:txBody>
      </p:sp>
      <p:pic>
        <p:nvPicPr>
          <p:cNvPr id="20483" name="Common Core Infographic" descr="http://www.fairtest.org/sites/default/files/CCinfographicFINAL.jpg">
            <a:hlinkClick r:id="rId3" tooltip="&quot;IG&quot;"/>
          </p:cNvPr>
          <p:cNvPicPr>
            <a:picLocks noGrp="1"/>
          </p:cNvPicPr>
          <p:nvPr>
            <p:ph idx="1"/>
          </p:nvPr>
        </p:nvPicPr>
        <p:blipFill>
          <a:blip r:embed="rId4"/>
          <a:srcRect/>
          <a:stretch>
            <a:fillRect/>
          </a:stretch>
        </p:blipFill>
        <p:spPr>
          <a:xfrm>
            <a:off x="2157413" y="609600"/>
            <a:ext cx="4829175" cy="6248400"/>
          </a:xfrm>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0" y="152400"/>
            <a:ext cx="9144000" cy="1219200"/>
          </a:xfrm>
        </p:spPr>
        <p:txBody>
          <a:bodyPr/>
          <a:lstStyle/>
          <a:p>
            <a:pPr algn="l"/>
            <a:r>
              <a:rPr lang="en-US" smtClean="0">
                <a:solidFill>
                  <a:srgbClr val="FF0000"/>
                </a:solidFill>
              </a:rPr>
              <a:t>Will the CC standards really prepare students for college?</a:t>
            </a:r>
          </a:p>
        </p:txBody>
      </p:sp>
      <p:sp>
        <p:nvSpPr>
          <p:cNvPr id="21507" name="Content Placeholder 2"/>
          <p:cNvSpPr>
            <a:spLocks noGrp="1"/>
          </p:cNvSpPr>
          <p:nvPr>
            <p:ph idx="1"/>
          </p:nvPr>
        </p:nvSpPr>
        <p:spPr>
          <a:xfrm>
            <a:off x="0" y="1371600"/>
            <a:ext cx="9144000" cy="5486400"/>
          </a:xfrm>
        </p:spPr>
        <p:txBody>
          <a:bodyPr/>
          <a:lstStyle/>
          <a:p>
            <a:r>
              <a:rPr lang="en-US" smtClean="0"/>
              <a:t>Its definition of "college readiness" is    below what is currently required to enter most four-year state colleges. </a:t>
            </a:r>
          </a:p>
          <a:p>
            <a:r>
              <a:rPr lang="en-US" smtClean="0"/>
              <a:t>Independent reviews have found its standards to be below those in the highest-performing countries and below those in states rated as having the best academic standards.</a:t>
            </a:r>
          </a:p>
          <a:p>
            <a:r>
              <a:rPr lang="en-US" smtClean="0"/>
              <a:t>            </a:t>
            </a:r>
            <a:r>
              <a:rPr lang="en-US" smtClean="0">
                <a:solidFill>
                  <a:srgbClr val="00B050"/>
                </a:solidFill>
              </a:rPr>
              <a:t>CC will not prepare American high     		school students for  authentic 		       college-level coursework</a:t>
            </a:r>
            <a:r>
              <a:rPr lang="en-US" smtClean="0"/>
              <a:t>. </a:t>
            </a:r>
          </a:p>
          <a:p>
            <a:endParaRPr lang="en-US"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a:xfrm>
            <a:off x="0" y="-228600"/>
            <a:ext cx="9144000" cy="1066800"/>
          </a:xfrm>
        </p:spPr>
        <p:txBody>
          <a:bodyPr/>
          <a:lstStyle/>
          <a:p>
            <a:r>
              <a:rPr lang="en-US" smtClean="0">
                <a:solidFill>
                  <a:srgbClr val="FF0000"/>
                </a:solidFill>
              </a:rPr>
              <a:t>Introduction</a:t>
            </a:r>
          </a:p>
        </p:txBody>
      </p:sp>
      <p:sp>
        <p:nvSpPr>
          <p:cNvPr id="4099" name="Content Placeholder 2"/>
          <p:cNvSpPr>
            <a:spLocks noGrp="1"/>
          </p:cNvSpPr>
          <p:nvPr>
            <p:ph idx="1"/>
          </p:nvPr>
        </p:nvSpPr>
        <p:spPr>
          <a:xfrm>
            <a:off x="0" y="762000"/>
            <a:ext cx="9677400" cy="6096000"/>
          </a:xfrm>
        </p:spPr>
        <p:txBody>
          <a:bodyPr/>
          <a:lstStyle/>
          <a:p>
            <a:r>
              <a:rPr lang="en-US" dirty="0" smtClean="0"/>
              <a:t>Public schools are ripe for take over. If corporations can control the content, they    can use our free tax dollars for their profit. Schools will manufacture students to become obedient workers rather than free thinkers.</a:t>
            </a:r>
          </a:p>
          <a:p>
            <a:r>
              <a:rPr lang="en-US" dirty="0" smtClean="0"/>
              <a:t>The Common Core Standards movement is nothing more than the mechanism that circumvents public scrutiny in creating a </a:t>
            </a:r>
            <a:r>
              <a:rPr lang="en-US" u="sng" dirty="0" smtClean="0"/>
              <a:t>false need</a:t>
            </a:r>
            <a:r>
              <a:rPr lang="en-US" dirty="0" smtClean="0"/>
              <a:t>: “competition in the global economy” </a:t>
            </a:r>
          </a:p>
          <a:p>
            <a:r>
              <a:rPr lang="en-US" dirty="0" smtClean="0"/>
              <a:t>            </a:t>
            </a:r>
            <a:r>
              <a:rPr lang="en-US" dirty="0" smtClean="0">
                <a:solidFill>
                  <a:srgbClr val="00B050"/>
                </a:solidFill>
              </a:rPr>
              <a:t>This false need forces a solution that 	  	  best fits a corporate vision rather than      the  hopes, dreams &amp; aspirations of students.  </a:t>
            </a:r>
          </a:p>
          <a:p>
            <a:endParaRPr lang="en-US" dirty="0"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a:xfrm>
            <a:off x="0" y="152400"/>
            <a:ext cx="8915400" cy="762000"/>
          </a:xfrm>
        </p:spPr>
        <p:txBody>
          <a:bodyPr/>
          <a:lstStyle/>
          <a:p>
            <a:pPr algn="l"/>
            <a:r>
              <a:rPr lang="en-US" smtClean="0">
                <a:solidFill>
                  <a:schemeClr val="tx2"/>
                </a:solidFill>
              </a:rPr>
              <a:t>Who will really gain from CC? </a:t>
            </a:r>
          </a:p>
        </p:txBody>
      </p:sp>
      <p:sp>
        <p:nvSpPr>
          <p:cNvPr id="22531" name="Content Placeholder 2"/>
          <p:cNvSpPr>
            <a:spLocks noGrp="1"/>
          </p:cNvSpPr>
          <p:nvPr>
            <p:ph idx="1"/>
          </p:nvPr>
        </p:nvSpPr>
        <p:spPr>
          <a:xfrm>
            <a:off x="0" y="838200"/>
            <a:ext cx="9144000" cy="6019800"/>
          </a:xfrm>
        </p:spPr>
        <p:txBody>
          <a:bodyPr/>
          <a:lstStyle/>
          <a:p>
            <a:r>
              <a:rPr lang="en-US" smtClean="0"/>
              <a:t>In sum, CC has been developed by       political and corporate leaders without expertise or experience in education. </a:t>
            </a:r>
          </a:p>
          <a:p>
            <a:r>
              <a:rPr lang="en-US" smtClean="0"/>
              <a:t>Top-down, standards-driven education de-professionalizes teachers, devalues the field of education, and reduces students to passive learners. </a:t>
            </a:r>
          </a:p>
          <a:p>
            <a:r>
              <a:rPr lang="en-US" smtClean="0">
                <a:solidFill>
                  <a:srgbClr val="00B050"/>
                </a:solidFill>
              </a:rPr>
              <a:t>And commercial interests, </a:t>
            </a:r>
            <a:r>
              <a:rPr lang="en-US" i="1" smtClean="0">
                <a:solidFill>
                  <a:srgbClr val="00B050"/>
                </a:solidFill>
              </a:rPr>
              <a:t>not students</a:t>
            </a:r>
            <a:r>
              <a:rPr lang="en-US" smtClean="0">
                <a:solidFill>
                  <a:srgbClr val="00B050"/>
                </a:solidFill>
              </a:rPr>
              <a:t>, will gain from implementing CC. </a:t>
            </a:r>
            <a:r>
              <a:rPr lang="en-US" smtClean="0"/>
              <a:t>This is the most 		   damning lie of all behind CC, and   	     	  thus needed reform will not be 			  addressed.</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a:xfrm>
            <a:off x="0" y="0"/>
            <a:ext cx="9144000" cy="1295400"/>
          </a:xfrm>
        </p:spPr>
        <p:txBody>
          <a:bodyPr/>
          <a:lstStyle/>
          <a:p>
            <a:pPr algn="l"/>
            <a:r>
              <a:rPr lang="en-US" sz="4300" smtClean="0">
                <a:solidFill>
                  <a:srgbClr val="FF0000"/>
                </a:solidFill>
              </a:rPr>
              <a:t>What can you do when CC </a:t>
            </a:r>
            <a:br>
              <a:rPr lang="en-US" sz="4300" smtClean="0">
                <a:solidFill>
                  <a:srgbClr val="FF0000"/>
                </a:solidFill>
              </a:rPr>
            </a:br>
            <a:r>
              <a:rPr lang="en-US" sz="4300" smtClean="0">
                <a:solidFill>
                  <a:srgbClr val="FF0000"/>
                </a:solidFill>
              </a:rPr>
              <a:t>comes into your community</a:t>
            </a:r>
            <a:r>
              <a:rPr lang="en-US" smtClean="0">
                <a:solidFill>
                  <a:srgbClr val="FF0000"/>
                </a:solidFill>
              </a:rPr>
              <a:t>?</a:t>
            </a:r>
          </a:p>
        </p:txBody>
      </p:sp>
      <p:sp>
        <p:nvSpPr>
          <p:cNvPr id="23555" name="Content Placeholder 2"/>
          <p:cNvSpPr>
            <a:spLocks noGrp="1"/>
          </p:cNvSpPr>
          <p:nvPr>
            <p:ph idx="1"/>
          </p:nvPr>
        </p:nvSpPr>
        <p:spPr>
          <a:xfrm>
            <a:off x="0" y="990600"/>
            <a:ext cx="9144000" cy="5867400"/>
          </a:xfrm>
        </p:spPr>
        <p:txBody>
          <a:bodyPr/>
          <a:lstStyle/>
          <a:p>
            <a:r>
              <a:rPr lang="en-US" sz="3100" smtClean="0"/>
              <a:t>Corporate and education supporters require data to ‘inform their decisions’.   </a:t>
            </a:r>
          </a:p>
          <a:p>
            <a:r>
              <a:rPr lang="en-US" sz="3100" smtClean="0"/>
              <a:t>Ask local school boards/administrators for data showing CC will prepare students for college and the workplace- </a:t>
            </a:r>
            <a:r>
              <a:rPr lang="en-US" sz="3100" smtClean="0">
                <a:solidFill>
                  <a:srgbClr val="00B050"/>
                </a:solidFill>
              </a:rPr>
              <a:t>THERE ISN’T ANY</a:t>
            </a:r>
            <a:r>
              <a:rPr lang="en-US" sz="3100" smtClean="0"/>
              <a:t>.</a:t>
            </a:r>
          </a:p>
          <a:p>
            <a:r>
              <a:rPr lang="en-US" sz="3100" smtClean="0"/>
              <a:t>Ask local school boards/administrators for data that shows CC will prepare students to compete in the global economy-</a:t>
            </a:r>
            <a:r>
              <a:rPr lang="en-US" sz="3100" smtClean="0">
                <a:solidFill>
                  <a:srgbClr val="00B050"/>
                </a:solidFill>
              </a:rPr>
              <a:t>THERE ISN’T</a:t>
            </a:r>
            <a:r>
              <a:rPr lang="en-US" sz="3100" smtClean="0"/>
              <a:t> 		</a:t>
            </a:r>
            <a:r>
              <a:rPr lang="en-US" sz="3100" smtClean="0">
                <a:solidFill>
                  <a:srgbClr val="00B050"/>
                </a:solidFill>
              </a:rPr>
              <a:t>ANY. </a:t>
            </a:r>
            <a:r>
              <a:rPr lang="en-US" sz="3100" smtClean="0">
                <a:solidFill>
                  <a:srgbClr val="FF0000"/>
                </a:solidFill>
              </a:rPr>
              <a:t>They can’t give you data, so 	   	       refuse to give them data-                	   </a:t>
            </a:r>
            <a:r>
              <a:rPr lang="en-US" sz="3100" smtClean="0">
                <a:solidFill>
                  <a:srgbClr val="00B050"/>
                </a:solidFill>
              </a:rPr>
              <a:t>OPT STUDENTS OUT OF CC TESTING.</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762000" y="0"/>
            <a:ext cx="6870700" cy="1447800"/>
          </a:xfrm>
        </p:spPr>
        <p:txBody>
          <a:bodyPr/>
          <a:lstStyle/>
          <a:p>
            <a:r>
              <a:rPr lang="en-US" smtClean="0">
                <a:solidFill>
                  <a:srgbClr val="FF0000"/>
                </a:solidFill>
              </a:rPr>
              <a:t>Who made up the Common Core Standards?</a:t>
            </a:r>
          </a:p>
        </p:txBody>
      </p:sp>
      <p:sp>
        <p:nvSpPr>
          <p:cNvPr id="5123" name="Content Placeholder 2"/>
          <p:cNvSpPr>
            <a:spLocks noGrp="1"/>
          </p:cNvSpPr>
          <p:nvPr>
            <p:ph idx="1"/>
          </p:nvPr>
        </p:nvSpPr>
        <p:spPr>
          <a:xfrm>
            <a:off x="0" y="1371600"/>
            <a:ext cx="8839200" cy="5486400"/>
          </a:xfrm>
        </p:spPr>
        <p:txBody>
          <a:bodyPr/>
          <a:lstStyle/>
          <a:p>
            <a:r>
              <a:rPr lang="en-US" smtClean="0"/>
              <a:t>Contrary to proponents’ claims, the Common Core Initiative is not 'state‐led,' but rather the Common Core (CC) standards were created and funded by special interests. States had little to no input. </a:t>
            </a:r>
          </a:p>
          <a:p>
            <a:r>
              <a:rPr lang="en-US" smtClean="0"/>
              <a:t>Common Core evolved from a drive by the National Governors Association and the    	 Council of Chief State School Officers 		   with funding from, among others, 	  the Bill &amp; Melinda Gates Foundation.</a:t>
            </a:r>
          </a:p>
          <a:p>
            <a:endParaRPr lang="en-US"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a:xfrm>
            <a:off x="0" y="0"/>
            <a:ext cx="9144000" cy="685800"/>
          </a:xfrm>
        </p:spPr>
        <p:txBody>
          <a:bodyPr/>
          <a:lstStyle/>
          <a:p>
            <a:r>
              <a:rPr lang="en-US" smtClean="0">
                <a:solidFill>
                  <a:schemeClr val="tx2"/>
                </a:solidFill>
              </a:rPr>
              <a:t>Corporate funding of CC</a:t>
            </a:r>
          </a:p>
        </p:txBody>
      </p:sp>
      <p:sp>
        <p:nvSpPr>
          <p:cNvPr id="7171" name="Content Placeholder 2"/>
          <p:cNvSpPr>
            <a:spLocks noGrp="1"/>
          </p:cNvSpPr>
          <p:nvPr>
            <p:ph idx="1"/>
          </p:nvPr>
        </p:nvSpPr>
        <p:spPr>
          <a:xfrm>
            <a:off x="0" y="533400"/>
            <a:ext cx="9144000" cy="6324600"/>
          </a:xfrm>
        </p:spPr>
        <p:txBody>
          <a:bodyPr/>
          <a:lstStyle/>
          <a:p>
            <a:r>
              <a:rPr lang="en-US" sz="3100" smtClean="0"/>
              <a:t>In 2007, the Bill and Melinda Gates Foundation and the Eli Broad Foundation partnered and pledged $60 million to create what’s now known as Common Core.</a:t>
            </a:r>
          </a:p>
          <a:p>
            <a:r>
              <a:rPr lang="en-US" sz="3100" smtClean="0"/>
              <a:t>Gates Foundation has invested more than   $160 million in the CC Standards.</a:t>
            </a:r>
          </a:p>
          <a:p>
            <a:r>
              <a:rPr lang="en-US" sz="3100" smtClean="0"/>
              <a:t>National Governors Association, along with several national corporations, created 			Achieve-</a:t>
            </a:r>
            <a:r>
              <a:rPr lang="en-US" sz="3100" b="1" smtClean="0"/>
              <a:t> </a:t>
            </a:r>
            <a:r>
              <a:rPr lang="en-US" sz="3100" smtClean="0"/>
              <a:t>the main driving force 		       behind creating the Common Core. </a:t>
            </a:r>
          </a:p>
          <a:p>
            <a:r>
              <a:rPr lang="en-US" sz="3100" smtClean="0"/>
              <a:t>            Achieve’s financial contributors include 	       AT&amp;T, Boeing, Chevron, Cisco, IBM 	   	and  Prudential.</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0" y="-381000"/>
            <a:ext cx="9144000" cy="990600"/>
          </a:xfrm>
        </p:spPr>
        <p:txBody>
          <a:bodyPr/>
          <a:lstStyle/>
          <a:p>
            <a:pPr algn="l"/>
            <a:r>
              <a:rPr lang="en-US" smtClean="0">
                <a:solidFill>
                  <a:srgbClr val="FF0000"/>
                </a:solidFill>
              </a:rPr>
              <a:t>Don’t be fooled: CC not ‘common’</a:t>
            </a:r>
          </a:p>
        </p:txBody>
      </p:sp>
      <p:sp>
        <p:nvSpPr>
          <p:cNvPr id="6147" name="Content Placeholder 2"/>
          <p:cNvSpPr>
            <a:spLocks noGrp="1"/>
          </p:cNvSpPr>
          <p:nvPr>
            <p:ph idx="1"/>
          </p:nvPr>
        </p:nvSpPr>
        <p:spPr>
          <a:xfrm>
            <a:off x="0" y="533400"/>
            <a:ext cx="9448800" cy="6324600"/>
          </a:xfrm>
        </p:spPr>
        <p:txBody>
          <a:bodyPr/>
          <a:lstStyle/>
          <a:p>
            <a:r>
              <a:rPr lang="en-US" sz="3000" dirty="0" smtClean="0"/>
              <a:t>Four states never adopted the CC: Alaska, Nebraska, Texas, and Virginia. Minnesota rejected the math standards. </a:t>
            </a:r>
          </a:p>
          <a:p>
            <a:r>
              <a:rPr lang="en-US" sz="3000" dirty="0" smtClean="0"/>
              <a:t>States that dropped out of CC testing: Florida, Georgia, Kansas, Kentucky, North Dakota, Oklahoma, Pennsylvania </a:t>
            </a:r>
            <a:r>
              <a:rPr lang="en-US" sz="3000" b="1" dirty="0" smtClean="0"/>
              <a:t>,</a:t>
            </a:r>
            <a:r>
              <a:rPr lang="en-US" sz="3000" dirty="0" smtClean="0"/>
              <a:t>Utah…so far.</a:t>
            </a:r>
          </a:p>
          <a:p>
            <a:r>
              <a:rPr lang="en-US" sz="3000" dirty="0" smtClean="0"/>
              <a:t>New York has postponed CC until 2022. Many others are considering dropping or postponing.</a:t>
            </a:r>
          </a:p>
          <a:p>
            <a:r>
              <a:rPr lang="en-US" sz="3000" dirty="0" smtClean="0"/>
              <a:t>Conservatives and liberals increasingly are voicing similar concerns: one-size-fits-all approach,  	 	,      CC creates a de facto national curriculum, </a:t>
            </a:r>
          </a:p>
          <a:p>
            <a:r>
              <a:rPr lang="en-US" sz="3000" dirty="0" smtClean="0"/>
              <a:t>       CC puts </a:t>
            </a:r>
            <a:r>
              <a:rPr lang="en-US" sz="3000" dirty="0" smtClean="0">
                <a:hlinkClick r:id="rId3"/>
              </a:rPr>
              <a:t>too much emphasis</a:t>
            </a:r>
            <a:r>
              <a:rPr lang="en-US" sz="3000" dirty="0" smtClean="0"/>
              <a:t> on standardized   	    tests and undermine teacher autonomy.</a:t>
            </a:r>
          </a:p>
          <a:p>
            <a:endParaRPr lang="en-US" dirty="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a:xfrm>
            <a:off x="685800" y="0"/>
            <a:ext cx="6870700" cy="838200"/>
          </a:xfrm>
        </p:spPr>
        <p:txBody>
          <a:bodyPr/>
          <a:lstStyle/>
          <a:p>
            <a:r>
              <a:rPr lang="en-US" smtClean="0">
                <a:solidFill>
                  <a:srgbClr val="FF0000"/>
                </a:solidFill>
              </a:rPr>
              <a:t>Federal Collusion</a:t>
            </a:r>
          </a:p>
        </p:txBody>
      </p:sp>
      <p:sp>
        <p:nvSpPr>
          <p:cNvPr id="9219" name="Content Placeholder 2"/>
          <p:cNvSpPr>
            <a:spLocks noGrp="1"/>
          </p:cNvSpPr>
          <p:nvPr>
            <p:ph idx="1"/>
          </p:nvPr>
        </p:nvSpPr>
        <p:spPr>
          <a:xfrm>
            <a:off x="0" y="685800"/>
            <a:ext cx="9144000" cy="6172200"/>
          </a:xfrm>
        </p:spPr>
        <p:txBody>
          <a:bodyPr/>
          <a:lstStyle/>
          <a:p>
            <a:r>
              <a:rPr lang="en-US" smtClean="0"/>
              <a:t>In 1994 when President Clinton introduced Education Goals 2000 he was forced to include language that forbade the creation of national standards.</a:t>
            </a:r>
          </a:p>
          <a:p>
            <a:r>
              <a:rPr lang="en-US" smtClean="0"/>
              <a:t>The federal government has coerced states into accepting the CC standards, by requiring </a:t>
            </a:r>
            <a:r>
              <a:rPr lang="en-US" smtClean="0">
                <a:hlinkClick r:id="rId3"/>
              </a:rPr>
              <a:t>‘Adopting standards and assessments that prepare students to succeed in college and the workplace and to compete in the global economy</a:t>
            </a:r>
            <a:r>
              <a:rPr lang="en-US" smtClean="0"/>
              <a:t>’ for the 4.35 billion Race to the Top 		funding and  No Child Left Behind 		waivers. (Same language as CC stds.)</a:t>
            </a:r>
          </a:p>
          <a:p>
            <a:endParaRPr lang="en-US"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xfrm>
            <a:off x="685800" y="0"/>
            <a:ext cx="6870700" cy="1524000"/>
          </a:xfrm>
        </p:spPr>
        <p:txBody>
          <a:bodyPr/>
          <a:lstStyle/>
          <a:p>
            <a:r>
              <a:rPr lang="en-US" smtClean="0">
                <a:solidFill>
                  <a:srgbClr val="FF0000"/>
                </a:solidFill>
              </a:rPr>
              <a:t>Key provisions of CC standards</a:t>
            </a:r>
          </a:p>
        </p:txBody>
      </p:sp>
      <p:sp>
        <p:nvSpPr>
          <p:cNvPr id="8195" name="Content Placeholder 2"/>
          <p:cNvSpPr>
            <a:spLocks noGrp="1"/>
          </p:cNvSpPr>
          <p:nvPr>
            <p:ph idx="1"/>
          </p:nvPr>
        </p:nvSpPr>
        <p:spPr>
          <a:xfrm>
            <a:off x="0" y="1524000"/>
            <a:ext cx="8382000" cy="5334000"/>
          </a:xfrm>
        </p:spPr>
        <p:txBody>
          <a:bodyPr/>
          <a:lstStyle/>
          <a:p>
            <a:r>
              <a:rPr lang="en-US" smtClean="0"/>
              <a:t>The federal government (you and I)  is funding the creation of the tests that will be aligned with CC and what's on the tests will dictate what's taught in the classroom. </a:t>
            </a:r>
          </a:p>
          <a:p>
            <a:r>
              <a:rPr lang="en-US" smtClean="0"/>
              <a:t>A state must accept the CC standards word for word. It may add 15% content but may not subtract anything. 			       Whatever is added will not be 	   included on the common core tests. </a:t>
            </a:r>
          </a:p>
          <a:p>
            <a:endParaRPr lang="en-US"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685800" y="0"/>
            <a:ext cx="6870700" cy="685800"/>
          </a:xfrm>
        </p:spPr>
        <p:txBody>
          <a:bodyPr/>
          <a:lstStyle/>
          <a:p>
            <a:r>
              <a:rPr lang="en-US" smtClean="0">
                <a:solidFill>
                  <a:srgbClr val="FF0000"/>
                </a:solidFill>
              </a:rPr>
              <a:t>Response</a:t>
            </a:r>
          </a:p>
        </p:txBody>
      </p:sp>
      <p:sp>
        <p:nvSpPr>
          <p:cNvPr id="3" name="Content Placeholder 2"/>
          <p:cNvSpPr>
            <a:spLocks noGrp="1"/>
          </p:cNvSpPr>
          <p:nvPr>
            <p:ph idx="1"/>
          </p:nvPr>
        </p:nvSpPr>
        <p:spPr>
          <a:xfrm>
            <a:off x="0" y="609600"/>
            <a:ext cx="9144000" cy="6477000"/>
          </a:xfrm>
        </p:spPr>
        <p:txBody>
          <a:bodyPr/>
          <a:lstStyle/>
          <a:p>
            <a:pPr>
              <a:defRPr/>
            </a:pPr>
            <a:r>
              <a:rPr lang="en-US" sz="3150" dirty="0" smtClean="0"/>
              <a:t>Emmett </a:t>
            </a:r>
            <a:r>
              <a:rPr lang="en-US" sz="3150" dirty="0" err="1" smtClean="0"/>
              <a:t>McGroarty</a:t>
            </a:r>
            <a:r>
              <a:rPr lang="en-US" sz="3150" dirty="0" smtClean="0"/>
              <a:t>, executive director of American Principles in Action said states were "herded" into adopting the standards with no time to deliberate on their worth.</a:t>
            </a:r>
          </a:p>
          <a:p>
            <a:pPr>
              <a:defRPr/>
            </a:pPr>
            <a:r>
              <a:rPr lang="en-US" sz="3150" dirty="0" smtClean="0"/>
              <a:t>Former Texas education commissioner, Robert Scott said,” I realized that this initiative which had been constantly portrayed as state-led and voluntary was really about control from some education reform groups who candidly admit </a:t>
            </a:r>
            <a:r>
              <a:rPr lang="en-US" sz="3150" b="1" dirty="0" smtClean="0">
                <a:solidFill>
                  <a:srgbClr val="00B050"/>
                </a:solidFill>
              </a:rPr>
              <a:t>their real </a:t>
            </a:r>
            <a:r>
              <a:rPr lang="en-US" sz="3150" dirty="0" smtClean="0"/>
              <a:t>	 	</a:t>
            </a:r>
            <a:r>
              <a:rPr lang="en-US" sz="3150" b="1" dirty="0" smtClean="0">
                <a:solidFill>
                  <a:srgbClr val="00B050"/>
                </a:solidFill>
              </a:rPr>
              <a:t>goal here is to create a national    	  marketplace for education products   	  and services.” </a:t>
            </a:r>
            <a:r>
              <a:rPr lang="en-US" dirty="0" smtClean="0"/>
              <a:t/>
            </a:r>
            <a:br>
              <a:rPr lang="en-US" dirty="0" smtClean="0"/>
            </a:br>
            <a:r>
              <a:rPr lang="en-US" dirty="0" smtClean="0"/>
              <a:t>          </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0" y="-228600"/>
            <a:ext cx="8153400" cy="1600200"/>
          </a:xfrm>
        </p:spPr>
        <p:txBody>
          <a:bodyPr/>
          <a:lstStyle/>
          <a:p>
            <a:pPr algn="l"/>
            <a:r>
              <a:rPr lang="en-US" smtClean="0">
                <a:solidFill>
                  <a:srgbClr val="FF0000"/>
                </a:solidFill>
              </a:rPr>
              <a:t>What is the Quality of the Common Core ELA Standards?</a:t>
            </a:r>
          </a:p>
        </p:txBody>
      </p:sp>
      <p:sp>
        <p:nvSpPr>
          <p:cNvPr id="11267" name="Content Placeholder 2"/>
          <p:cNvSpPr>
            <a:spLocks noGrp="1"/>
          </p:cNvSpPr>
          <p:nvPr>
            <p:ph idx="1"/>
          </p:nvPr>
        </p:nvSpPr>
        <p:spPr>
          <a:xfrm>
            <a:off x="0" y="1371600"/>
            <a:ext cx="9144000" cy="5486400"/>
          </a:xfrm>
        </p:spPr>
        <p:txBody>
          <a:bodyPr/>
          <a:lstStyle/>
          <a:p>
            <a:r>
              <a:rPr lang="en-US" smtClean="0"/>
              <a:t>Common Core’s standards make a coherent  K-12 ELA curriculum unattainable.</a:t>
            </a:r>
          </a:p>
          <a:p>
            <a:r>
              <a:rPr lang="en-US" smtClean="0"/>
              <a:t>Unlike standards that point to the general cultural or literary knowledge (as well as the generic thinking and language skills) needed at each grade level, Common Core’s “anchor” and grade level standards not only provide  no intellectual base or structure for a     	   		curriculum, </a:t>
            </a:r>
            <a:r>
              <a:rPr lang="en-US" b="1" smtClean="0">
                <a:solidFill>
                  <a:srgbClr val="00B050"/>
                </a:solidFill>
              </a:rPr>
              <a:t>they actually prevent    		one from emerging.</a:t>
            </a:r>
          </a:p>
          <a:p>
            <a:endParaRPr lang="en-US"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Crayons">
  <a:themeElements>
    <a:clrScheme name="Crayons 1">
      <a:dk1>
        <a:srgbClr val="000000"/>
      </a:dk1>
      <a:lt1>
        <a:srgbClr val="FFFFFF"/>
      </a:lt1>
      <a:dk2>
        <a:srgbClr val="FF0000"/>
      </a:dk2>
      <a:lt2>
        <a:srgbClr val="FFB800"/>
      </a:lt2>
      <a:accent1>
        <a:srgbClr val="FFEF66"/>
      </a:accent1>
      <a:accent2>
        <a:srgbClr val="000000"/>
      </a:accent2>
      <a:accent3>
        <a:srgbClr val="FFFFFF"/>
      </a:accent3>
      <a:accent4>
        <a:srgbClr val="000000"/>
      </a:accent4>
      <a:accent5>
        <a:srgbClr val="FFF6B8"/>
      </a:accent5>
      <a:accent6>
        <a:srgbClr val="000000"/>
      </a:accent6>
      <a:hlink>
        <a:srgbClr val="00B200"/>
      </a:hlink>
      <a:folHlink>
        <a:srgbClr val="703DFF"/>
      </a:folHlink>
    </a:clrScheme>
    <a:fontScheme name="Crayons">
      <a:majorFont>
        <a:latin typeface="Comic Sans MS"/>
        <a:ea typeface=""/>
        <a:cs typeface=""/>
      </a:majorFont>
      <a:minorFont>
        <a:latin typeface="Comic Sans M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Crayons 1">
        <a:dk1>
          <a:srgbClr val="000000"/>
        </a:dk1>
        <a:lt1>
          <a:srgbClr val="FFFFFF"/>
        </a:lt1>
        <a:dk2>
          <a:srgbClr val="FF0000"/>
        </a:dk2>
        <a:lt2>
          <a:srgbClr val="FFB800"/>
        </a:lt2>
        <a:accent1>
          <a:srgbClr val="FFEF66"/>
        </a:accent1>
        <a:accent2>
          <a:srgbClr val="000000"/>
        </a:accent2>
        <a:accent3>
          <a:srgbClr val="FFFFFF"/>
        </a:accent3>
        <a:accent4>
          <a:srgbClr val="000000"/>
        </a:accent4>
        <a:accent5>
          <a:srgbClr val="FFF6B8"/>
        </a:accent5>
        <a:accent6>
          <a:srgbClr val="000000"/>
        </a:accent6>
        <a:hlink>
          <a:srgbClr val="00B200"/>
        </a:hlink>
        <a:folHlink>
          <a:srgbClr val="703DFF"/>
        </a:folHlink>
      </a:clrScheme>
      <a:clrMap bg1="lt1" tx1="dk1" bg2="lt2" tx2="dk2" accent1="accent1" accent2="accent2" accent3="accent3" accent4="accent4" accent5="accent5" accent6="accent6" hlink="hlink" folHlink="folHlink"/>
    </a:extraClrScheme>
    <a:extraClrScheme>
      <a:clrScheme name="Crayons 2">
        <a:dk1>
          <a:srgbClr val="000000"/>
        </a:dk1>
        <a:lt1>
          <a:srgbClr val="FFFFFF"/>
        </a:lt1>
        <a:dk2>
          <a:srgbClr val="000000"/>
        </a:dk2>
        <a:lt2>
          <a:srgbClr val="99CCFF"/>
        </a:lt2>
        <a:accent1>
          <a:srgbClr val="CCCCFF"/>
        </a:accent1>
        <a:accent2>
          <a:srgbClr val="000066"/>
        </a:accent2>
        <a:accent3>
          <a:srgbClr val="FFFFFF"/>
        </a:accent3>
        <a:accent4>
          <a:srgbClr val="000000"/>
        </a:accent4>
        <a:accent5>
          <a:srgbClr val="E2E2FF"/>
        </a:accent5>
        <a:accent6>
          <a:srgbClr val="00005C"/>
        </a:accent6>
        <a:hlink>
          <a:srgbClr val="00B200"/>
        </a:hlink>
        <a:folHlink>
          <a:srgbClr val="CCFF33"/>
        </a:folHlink>
      </a:clrScheme>
      <a:clrMap bg1="lt1" tx1="dk1" bg2="lt2" tx2="dk2" accent1="accent1" accent2="accent2" accent3="accent3" accent4="accent4" accent5="accent5" accent6="accent6" hlink="hlink" folHlink="folHlink"/>
    </a:extraClrScheme>
    <a:extraClrScheme>
      <a:clrScheme name="Crayons 3">
        <a:dk1>
          <a:srgbClr val="000000"/>
        </a:dk1>
        <a:lt1>
          <a:srgbClr val="FFFFFF"/>
        </a:lt1>
        <a:dk2>
          <a:srgbClr val="000000"/>
        </a:dk2>
        <a:lt2>
          <a:srgbClr val="3399FF"/>
        </a:lt2>
        <a:accent1>
          <a:srgbClr val="CCECFF"/>
        </a:accent1>
        <a:accent2>
          <a:srgbClr val="008080"/>
        </a:accent2>
        <a:accent3>
          <a:srgbClr val="FFFFFF"/>
        </a:accent3>
        <a:accent4>
          <a:srgbClr val="000000"/>
        </a:accent4>
        <a:accent5>
          <a:srgbClr val="E2F4FF"/>
        </a:accent5>
        <a:accent6>
          <a:srgbClr val="007373"/>
        </a:accent6>
        <a:hlink>
          <a:srgbClr val="009999"/>
        </a:hlink>
        <a:folHlink>
          <a:srgbClr val="3366CC"/>
        </a:folHlink>
      </a:clrScheme>
      <a:clrMap bg1="lt1" tx1="dk1" bg2="lt2" tx2="dk2" accent1="accent1" accent2="accent2" accent3="accent3" accent4="accent4" accent5="accent5" accent6="accent6" hlink="hlink" folHlink="folHlink"/>
    </a:extraClrScheme>
    <a:extraClrScheme>
      <a:clrScheme name="Crayons 4">
        <a:dk1>
          <a:srgbClr val="808000"/>
        </a:dk1>
        <a:lt1>
          <a:srgbClr val="FFFFFF"/>
        </a:lt1>
        <a:dk2>
          <a:srgbClr val="336600"/>
        </a:dk2>
        <a:lt2>
          <a:srgbClr val="FFFFFF"/>
        </a:lt2>
        <a:accent1>
          <a:srgbClr val="99CC00"/>
        </a:accent1>
        <a:accent2>
          <a:srgbClr val="003300"/>
        </a:accent2>
        <a:accent3>
          <a:srgbClr val="ADB8AA"/>
        </a:accent3>
        <a:accent4>
          <a:srgbClr val="DADADA"/>
        </a:accent4>
        <a:accent5>
          <a:srgbClr val="CAE2AA"/>
        </a:accent5>
        <a:accent6>
          <a:srgbClr val="002D00"/>
        </a:accent6>
        <a:hlink>
          <a:srgbClr val="CCCC00"/>
        </a:hlink>
        <a:folHlink>
          <a:srgbClr val="CCFF33"/>
        </a:folHlink>
      </a:clrScheme>
      <a:clrMap bg1="dk2" tx1="lt1" bg2="dk1" tx2="lt2" accent1="accent1" accent2="accent2" accent3="accent3" accent4="accent4" accent5="accent5" accent6="accent6" hlink="hlink" folHlink="folHlink"/>
    </a:extraClrScheme>
    <a:extraClrScheme>
      <a:clrScheme name="Crayons 5">
        <a:dk1>
          <a:srgbClr val="808080"/>
        </a:dk1>
        <a:lt1>
          <a:srgbClr val="FFFFFF"/>
        </a:lt1>
        <a:dk2>
          <a:srgbClr val="003366"/>
        </a:dk2>
        <a:lt2>
          <a:srgbClr val="CCECFF"/>
        </a:lt2>
        <a:accent1>
          <a:srgbClr val="33CCCC"/>
        </a:accent1>
        <a:accent2>
          <a:srgbClr val="006699"/>
        </a:accent2>
        <a:accent3>
          <a:srgbClr val="AAADB8"/>
        </a:accent3>
        <a:accent4>
          <a:srgbClr val="DADADA"/>
        </a:accent4>
        <a:accent5>
          <a:srgbClr val="ADE2E2"/>
        </a:accent5>
        <a:accent6>
          <a:srgbClr val="005C8A"/>
        </a:accent6>
        <a:hlink>
          <a:srgbClr val="00FFFF"/>
        </a:hlink>
        <a:folHlink>
          <a:srgbClr val="0000FF"/>
        </a:folHlink>
      </a:clrScheme>
      <a:clrMap bg1="dk2" tx1="lt1" bg2="dk1" tx2="lt2" accent1="accent1" accent2="accent2" accent3="accent3" accent4="accent4" accent5="accent5" accent6="accent6" hlink="hlink" folHlink="folHlink"/>
    </a:extraClrScheme>
    <a:extraClrScheme>
      <a:clrScheme name="Crayons 6">
        <a:dk1>
          <a:srgbClr val="6666FF"/>
        </a:dk1>
        <a:lt1>
          <a:srgbClr val="FFFFFF"/>
        </a:lt1>
        <a:dk2>
          <a:srgbClr val="000066"/>
        </a:dk2>
        <a:lt2>
          <a:srgbClr val="FFFFFF"/>
        </a:lt2>
        <a:accent1>
          <a:srgbClr val="33CCFF"/>
        </a:accent1>
        <a:accent2>
          <a:srgbClr val="0000FF"/>
        </a:accent2>
        <a:accent3>
          <a:srgbClr val="AAAAB8"/>
        </a:accent3>
        <a:accent4>
          <a:srgbClr val="DADADA"/>
        </a:accent4>
        <a:accent5>
          <a:srgbClr val="ADE2FF"/>
        </a:accent5>
        <a:accent6>
          <a:srgbClr val="0000E7"/>
        </a:accent6>
        <a:hlink>
          <a:srgbClr val="FFFF99"/>
        </a:hlink>
        <a:folHlink>
          <a:srgbClr val="FFCC00"/>
        </a:folHlink>
      </a:clrScheme>
      <a:clrMap bg1="dk2" tx1="lt1" bg2="dk1" tx2="lt2" accent1="accent1" accent2="accent2" accent3="accent3" accent4="accent4" accent5="accent5" accent6="accent6" hlink="hlink" folHlink="folHlink"/>
    </a:extraClrScheme>
    <a:extraClrScheme>
      <a:clrScheme name="Crayons 7">
        <a:dk1>
          <a:srgbClr val="000000"/>
        </a:dk1>
        <a:lt1>
          <a:srgbClr val="FFFFFF"/>
        </a:lt1>
        <a:dk2>
          <a:srgbClr val="800080"/>
        </a:dk2>
        <a:lt2>
          <a:srgbClr val="FFFFFF"/>
        </a:lt2>
        <a:accent1>
          <a:srgbClr val="CC66FF"/>
        </a:accent1>
        <a:accent2>
          <a:srgbClr val="990099"/>
        </a:accent2>
        <a:accent3>
          <a:srgbClr val="C0AAC0"/>
        </a:accent3>
        <a:accent4>
          <a:srgbClr val="DADADA"/>
        </a:accent4>
        <a:accent5>
          <a:srgbClr val="E2B8FF"/>
        </a:accent5>
        <a:accent6>
          <a:srgbClr val="8A008A"/>
        </a:accent6>
        <a:hlink>
          <a:srgbClr val="FF9900"/>
        </a:hlink>
        <a:folHlink>
          <a:srgbClr val="FF3300"/>
        </a:folHlink>
      </a:clrScheme>
      <a:clrMap bg1="dk2" tx1="lt1" bg2="dk1" tx2="lt2" accent1="accent1" accent2="accent2" accent3="accent3" accent4="accent4" accent5="accent5" accent6="accent6" hlink="hlink" folHlink="folHlink"/>
    </a:extraClrScheme>
    <a:extraClrScheme>
      <a:clrScheme name="Crayons 8">
        <a:dk1>
          <a:srgbClr val="FF3300"/>
        </a:dk1>
        <a:lt1>
          <a:srgbClr val="FFFFFF"/>
        </a:lt1>
        <a:dk2>
          <a:srgbClr val="800000"/>
        </a:dk2>
        <a:lt2>
          <a:srgbClr val="FFFFCC"/>
        </a:lt2>
        <a:accent1>
          <a:srgbClr val="FF7C80"/>
        </a:accent1>
        <a:accent2>
          <a:srgbClr val="990000"/>
        </a:accent2>
        <a:accent3>
          <a:srgbClr val="C0AAAA"/>
        </a:accent3>
        <a:accent4>
          <a:srgbClr val="DADADA"/>
        </a:accent4>
        <a:accent5>
          <a:srgbClr val="FFBFC0"/>
        </a:accent5>
        <a:accent6>
          <a:srgbClr val="8A0000"/>
        </a:accent6>
        <a:hlink>
          <a:srgbClr val="FF66CC"/>
        </a:hlink>
        <a:folHlink>
          <a:srgbClr val="FFCC0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13565</TotalTime>
  <Words>1958</Words>
  <Application>Microsoft PowerPoint</Application>
  <PresentationFormat>On-screen Show (4:3)</PresentationFormat>
  <Paragraphs>156</Paragraphs>
  <Slides>21</Slides>
  <Notes>19</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Crayons</vt:lpstr>
      <vt:lpstr>Common Core Exposed By Rog Lucido   (References are below each slide in the edit mode-hit Esc) </vt:lpstr>
      <vt:lpstr>Introduction</vt:lpstr>
      <vt:lpstr>Who made up the Common Core Standards?</vt:lpstr>
      <vt:lpstr>Corporate funding of CC</vt:lpstr>
      <vt:lpstr>Don’t be fooled: CC not ‘common’</vt:lpstr>
      <vt:lpstr>Federal Collusion</vt:lpstr>
      <vt:lpstr>Key provisions of CC standards</vt:lpstr>
      <vt:lpstr>Response</vt:lpstr>
      <vt:lpstr>What is the Quality of the Common Core ELA Standards?</vt:lpstr>
      <vt:lpstr>                                                                     Wh y does ELA focus on    “informational text”:non-fiction?</vt:lpstr>
      <vt:lpstr>   What is the Quality of the Common Core Math Standards?</vt:lpstr>
      <vt:lpstr>Does the quality of the CC Standards matter?</vt:lpstr>
      <vt:lpstr> So, are more challenging standards the solution? Obviously not.</vt:lpstr>
      <vt:lpstr>Is student mobility a reason for having Common Core Standards?</vt:lpstr>
      <vt:lpstr>What evidence is there that CC        will increase America’s domestic or     global academic ‘competitiveness’?</vt:lpstr>
      <vt:lpstr>    What evidence is there that     CC will increase America’s      global economic competitiveness?</vt:lpstr>
      <vt:lpstr>      What is important fallout  from the CC Standards?</vt:lpstr>
      <vt:lpstr>    What about the CC tests?</vt:lpstr>
      <vt:lpstr>Will the CC standards really prepare students for college?</vt:lpstr>
      <vt:lpstr>Who will really gain from CC? </vt:lpstr>
      <vt:lpstr>What can you do when CC  comes into your community?</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Search for Truth</dc:title>
  <dc:creator>Rog Lucido</dc:creator>
  <cp:lastModifiedBy>Rog Lucido</cp:lastModifiedBy>
  <cp:revision>534</cp:revision>
  <dcterms:created xsi:type="dcterms:W3CDTF">2004-10-27T17:30:36Z</dcterms:created>
  <dcterms:modified xsi:type="dcterms:W3CDTF">2014-02-22T17:21:08Z</dcterms:modified>
  <cp:contentStatus>Final</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arkAsFinal">
    <vt:bool>true</vt:bool>
  </property>
</Properties>
</file>